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92"/>
  </p:notesMasterIdLst>
  <p:sldIdLst>
    <p:sldId id="421" r:id="rId3"/>
    <p:sldId id="407" r:id="rId4"/>
    <p:sldId id="416" r:id="rId5"/>
    <p:sldId id="423" r:id="rId6"/>
    <p:sldId id="408" r:id="rId7"/>
    <p:sldId id="409" r:id="rId8"/>
    <p:sldId id="417" r:id="rId9"/>
    <p:sldId id="410" r:id="rId10"/>
    <p:sldId id="397" r:id="rId11"/>
    <p:sldId id="388" r:id="rId12"/>
    <p:sldId id="368" r:id="rId13"/>
    <p:sldId id="369" r:id="rId14"/>
    <p:sldId id="390" r:id="rId15"/>
    <p:sldId id="370" r:id="rId16"/>
    <p:sldId id="374" r:id="rId17"/>
    <p:sldId id="373" r:id="rId18"/>
    <p:sldId id="372" r:id="rId19"/>
    <p:sldId id="394" r:id="rId20"/>
    <p:sldId id="391" r:id="rId21"/>
    <p:sldId id="366" r:id="rId22"/>
    <p:sldId id="398" r:id="rId23"/>
    <p:sldId id="377" r:id="rId24"/>
    <p:sldId id="378" r:id="rId25"/>
    <p:sldId id="376" r:id="rId26"/>
    <p:sldId id="399" r:id="rId27"/>
    <p:sldId id="375" r:id="rId28"/>
    <p:sldId id="400" r:id="rId29"/>
    <p:sldId id="279" r:id="rId30"/>
    <p:sldId id="342" r:id="rId31"/>
    <p:sldId id="379" r:id="rId32"/>
    <p:sldId id="380" r:id="rId33"/>
    <p:sldId id="381" r:id="rId34"/>
    <p:sldId id="382" r:id="rId35"/>
    <p:sldId id="349" r:id="rId36"/>
    <p:sldId id="353" r:id="rId37"/>
    <p:sldId id="351" r:id="rId38"/>
    <p:sldId id="352" r:id="rId39"/>
    <p:sldId id="354" r:id="rId40"/>
    <p:sldId id="383" r:id="rId41"/>
    <p:sldId id="264" r:id="rId42"/>
    <p:sldId id="355" r:id="rId43"/>
    <p:sldId id="356" r:id="rId44"/>
    <p:sldId id="265" r:id="rId45"/>
    <p:sldId id="330" r:id="rId46"/>
    <p:sldId id="266" r:id="rId47"/>
    <p:sldId id="357" r:id="rId48"/>
    <p:sldId id="258" r:id="rId49"/>
    <p:sldId id="333" r:id="rId50"/>
    <p:sldId id="401" r:id="rId51"/>
    <p:sldId id="259" r:id="rId52"/>
    <p:sldId id="406" r:id="rId53"/>
    <p:sldId id="402" r:id="rId54"/>
    <p:sldId id="359" r:id="rId55"/>
    <p:sldId id="405" r:id="rId56"/>
    <p:sldId id="404" r:id="rId57"/>
    <p:sldId id="360" r:id="rId58"/>
    <p:sldId id="267" r:id="rId59"/>
    <p:sldId id="384" r:id="rId60"/>
    <p:sldId id="298" r:id="rId61"/>
    <p:sldId id="299" r:id="rId62"/>
    <p:sldId id="300" r:id="rId63"/>
    <p:sldId id="301" r:id="rId64"/>
    <p:sldId id="302" r:id="rId65"/>
    <p:sldId id="309" r:id="rId66"/>
    <p:sldId id="361" r:id="rId67"/>
    <p:sldId id="362" r:id="rId68"/>
    <p:sldId id="310" r:id="rId69"/>
    <p:sldId id="311" r:id="rId70"/>
    <p:sldId id="312" r:id="rId71"/>
    <p:sldId id="315" r:id="rId72"/>
    <p:sldId id="316" r:id="rId73"/>
    <p:sldId id="364" r:id="rId74"/>
    <p:sldId id="317" r:id="rId75"/>
    <p:sldId id="318" r:id="rId76"/>
    <p:sldId id="335" r:id="rId77"/>
    <p:sldId id="337" r:id="rId78"/>
    <p:sldId id="363" r:id="rId79"/>
    <p:sldId id="336" r:id="rId80"/>
    <p:sldId id="338" r:id="rId81"/>
    <p:sldId id="339" r:id="rId82"/>
    <p:sldId id="340" r:id="rId83"/>
    <p:sldId id="322" r:id="rId84"/>
    <p:sldId id="327" r:id="rId85"/>
    <p:sldId id="386" r:id="rId86"/>
    <p:sldId id="367" r:id="rId87"/>
    <p:sldId id="389" r:id="rId88"/>
    <p:sldId id="328" r:id="rId89"/>
    <p:sldId id="420" r:id="rId90"/>
    <p:sldId id="422" r:id="rId9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00FFCC"/>
    <a:srgbClr val="FF9933"/>
    <a:srgbClr val="3333FF"/>
    <a:srgbClr val="FFCC66"/>
    <a:srgbClr val="0033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493BB0-7A33-4FB3-B64B-FD4B89A022AD}" v="703" dt="2024-02-17T01:36:07.1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5341" autoAdjust="0"/>
  </p:normalViewPr>
  <p:slideViewPr>
    <p:cSldViewPr>
      <p:cViewPr varScale="1">
        <p:scale>
          <a:sx n="59" d="100"/>
          <a:sy n="59" d="100"/>
        </p:scale>
        <p:origin x="940" y="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theme" Target="theme/theme1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microsoft.com/office/2015/10/relationships/revisionInfo" Target="revisionInfo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74BA15-7668-45FC-8394-474B16586A43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ED884629-3C83-45C2-A919-45B0B9ABE8CB}">
      <dgm:prSet phldrT="[Texto]" custT="1"/>
      <dgm:spPr/>
      <dgm:t>
        <a:bodyPr/>
        <a:lstStyle/>
        <a:p>
          <a:endParaRPr lang="es-CL" sz="1000" b="1" dirty="0">
            <a:solidFill>
              <a:srgbClr val="0000FF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FF0FF2-A3B6-4042-9293-B5922A4F1F9A}" type="parTrans" cxnId="{34D17D24-5DCF-406A-A64B-2FFD0CEC7624}">
      <dgm:prSet/>
      <dgm:spPr/>
      <dgm:t>
        <a:bodyPr/>
        <a:lstStyle/>
        <a:p>
          <a:endParaRPr lang="es-CL"/>
        </a:p>
      </dgm:t>
    </dgm:pt>
    <dgm:pt modelId="{6EEE5DC4-361E-4465-AEFD-70D73921C0B3}" type="sibTrans" cxnId="{34D17D24-5DCF-406A-A64B-2FFD0CEC7624}">
      <dgm:prSet/>
      <dgm:spPr/>
      <dgm:t>
        <a:bodyPr/>
        <a:lstStyle/>
        <a:p>
          <a:endParaRPr lang="es-CL"/>
        </a:p>
      </dgm:t>
    </dgm:pt>
    <dgm:pt modelId="{B2A969CD-B40F-4582-9158-1D6C2A8BAE87}">
      <dgm:prSet phldrT="[Texto]"/>
      <dgm:spPr/>
      <dgm:t>
        <a:bodyPr/>
        <a:lstStyle/>
        <a:p>
          <a:endParaRPr lang="es-CL"/>
        </a:p>
      </dgm:t>
    </dgm:pt>
    <dgm:pt modelId="{71BB1458-C9E3-4F06-8D63-4005480A9518}" type="parTrans" cxnId="{FD12BDB7-56CE-40C4-90BE-A0D9E9EEB009}">
      <dgm:prSet/>
      <dgm:spPr/>
      <dgm:t>
        <a:bodyPr/>
        <a:lstStyle/>
        <a:p>
          <a:endParaRPr lang="es-CL"/>
        </a:p>
      </dgm:t>
    </dgm:pt>
    <dgm:pt modelId="{D51941EC-175B-4369-A10F-65B0C4821E8D}" type="sibTrans" cxnId="{FD12BDB7-56CE-40C4-90BE-A0D9E9EEB009}">
      <dgm:prSet/>
      <dgm:spPr/>
      <dgm:t>
        <a:bodyPr/>
        <a:lstStyle/>
        <a:p>
          <a:endParaRPr lang="es-CL"/>
        </a:p>
      </dgm:t>
    </dgm:pt>
    <dgm:pt modelId="{7B42B155-A029-47F7-B39B-1D5A553A6469}">
      <dgm:prSet phldrT="[Texto]"/>
      <dgm:spPr/>
      <dgm:t>
        <a:bodyPr/>
        <a:lstStyle/>
        <a:p>
          <a:endParaRPr lang="es-CL"/>
        </a:p>
      </dgm:t>
    </dgm:pt>
    <dgm:pt modelId="{91169D1C-F6A5-415F-BD1C-1B83F65C009B}" type="parTrans" cxnId="{14428E9C-A42B-4503-BF9A-D36EA3BFFECA}">
      <dgm:prSet/>
      <dgm:spPr/>
      <dgm:t>
        <a:bodyPr/>
        <a:lstStyle/>
        <a:p>
          <a:endParaRPr lang="es-CL"/>
        </a:p>
      </dgm:t>
    </dgm:pt>
    <dgm:pt modelId="{363AAA39-6881-4B04-B868-B9805CD8BBAD}" type="sibTrans" cxnId="{14428E9C-A42B-4503-BF9A-D36EA3BFFECA}">
      <dgm:prSet/>
      <dgm:spPr/>
      <dgm:t>
        <a:bodyPr/>
        <a:lstStyle/>
        <a:p>
          <a:endParaRPr lang="es-CL"/>
        </a:p>
      </dgm:t>
    </dgm:pt>
    <dgm:pt modelId="{1A3E1E52-2E67-48C1-990D-90C77255457A}">
      <dgm:prSet phldrT="[Texto]"/>
      <dgm:spPr/>
      <dgm:t>
        <a:bodyPr/>
        <a:lstStyle/>
        <a:p>
          <a:endParaRPr lang="es-CL"/>
        </a:p>
      </dgm:t>
    </dgm:pt>
    <dgm:pt modelId="{FE09C5E2-04FF-466D-A9A1-1EEB8BDD9DB7}" type="parTrans" cxnId="{D809F716-3FF1-448F-9EF4-20BBE20322D1}">
      <dgm:prSet/>
      <dgm:spPr/>
      <dgm:t>
        <a:bodyPr/>
        <a:lstStyle/>
        <a:p>
          <a:endParaRPr lang="es-CL"/>
        </a:p>
      </dgm:t>
    </dgm:pt>
    <dgm:pt modelId="{378C9186-AFB0-458E-85CA-B776EEF93698}" type="sibTrans" cxnId="{D809F716-3FF1-448F-9EF4-20BBE20322D1}">
      <dgm:prSet/>
      <dgm:spPr/>
      <dgm:t>
        <a:bodyPr/>
        <a:lstStyle/>
        <a:p>
          <a:endParaRPr lang="es-CL"/>
        </a:p>
      </dgm:t>
    </dgm:pt>
    <dgm:pt modelId="{1C8A83D1-A75F-4A1A-9118-997ED50DB9CE}">
      <dgm:prSet phldrT="[Texto]"/>
      <dgm:spPr/>
      <dgm:t>
        <a:bodyPr/>
        <a:lstStyle/>
        <a:p>
          <a:endParaRPr lang="es-CL"/>
        </a:p>
      </dgm:t>
    </dgm:pt>
    <dgm:pt modelId="{5BDABA85-157A-49CE-9B01-6A58F5C8BE56}" type="parTrans" cxnId="{C761B907-BC41-4BA3-8740-A1CBC1EC5D3C}">
      <dgm:prSet/>
      <dgm:spPr/>
      <dgm:t>
        <a:bodyPr/>
        <a:lstStyle/>
        <a:p>
          <a:endParaRPr lang="es-CL"/>
        </a:p>
      </dgm:t>
    </dgm:pt>
    <dgm:pt modelId="{260167C0-31AF-434F-8D38-F92C462C42DF}" type="sibTrans" cxnId="{C761B907-BC41-4BA3-8740-A1CBC1EC5D3C}">
      <dgm:prSet/>
      <dgm:spPr/>
      <dgm:t>
        <a:bodyPr/>
        <a:lstStyle/>
        <a:p>
          <a:endParaRPr lang="es-CL"/>
        </a:p>
      </dgm:t>
    </dgm:pt>
    <dgm:pt modelId="{FF79196D-5E6B-4EDB-82F8-B539AE72AB13}">
      <dgm:prSet phldrT="[Texto]"/>
      <dgm:spPr/>
      <dgm:t>
        <a:bodyPr/>
        <a:lstStyle/>
        <a:p>
          <a:endParaRPr lang="es-CL"/>
        </a:p>
      </dgm:t>
    </dgm:pt>
    <dgm:pt modelId="{E9BC6047-4EE9-43C4-9BB6-076F32C2C0AD}" type="parTrans" cxnId="{4B2CCF79-B433-4F2C-9CE5-3F54C0CA854E}">
      <dgm:prSet/>
      <dgm:spPr/>
      <dgm:t>
        <a:bodyPr/>
        <a:lstStyle/>
        <a:p>
          <a:endParaRPr lang="es-CL"/>
        </a:p>
      </dgm:t>
    </dgm:pt>
    <dgm:pt modelId="{BFE069F4-49CE-4AD7-B6FD-DDE5686562C4}" type="sibTrans" cxnId="{4B2CCF79-B433-4F2C-9CE5-3F54C0CA854E}">
      <dgm:prSet/>
      <dgm:spPr/>
      <dgm:t>
        <a:bodyPr/>
        <a:lstStyle/>
        <a:p>
          <a:endParaRPr lang="es-CL"/>
        </a:p>
      </dgm:t>
    </dgm:pt>
    <dgm:pt modelId="{C8A31AA3-CE69-49AB-93B8-CF1DD0E223E9}">
      <dgm:prSet phldrT="[Texto]" custT="1"/>
      <dgm:spPr/>
      <dgm:t>
        <a:bodyPr/>
        <a:lstStyle/>
        <a:p>
          <a:r>
            <a:rPr lang="es-CL" sz="18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rPr>
            <a:t>Título </a:t>
          </a:r>
          <a:endParaRPr lang="es-CL" sz="1800" dirty="0">
            <a:solidFill>
              <a:srgbClr val="0000FF"/>
            </a:solidFill>
          </a:endParaRPr>
        </a:p>
      </dgm:t>
    </dgm:pt>
    <dgm:pt modelId="{7C1B4EE9-D4A5-407F-A4F5-49525934C42D}" type="sibTrans" cxnId="{9FA4435A-A462-4AEF-83FC-474ED7B7A945}">
      <dgm:prSet/>
      <dgm:spPr/>
      <dgm:t>
        <a:bodyPr/>
        <a:lstStyle/>
        <a:p>
          <a:endParaRPr lang="es-CL"/>
        </a:p>
      </dgm:t>
    </dgm:pt>
    <dgm:pt modelId="{13C605EB-79B0-4D9B-A046-7320AF273809}" type="parTrans" cxnId="{9FA4435A-A462-4AEF-83FC-474ED7B7A945}">
      <dgm:prSet/>
      <dgm:spPr/>
      <dgm:t>
        <a:bodyPr/>
        <a:lstStyle/>
        <a:p>
          <a:endParaRPr lang="es-CL"/>
        </a:p>
      </dgm:t>
    </dgm:pt>
    <dgm:pt modelId="{3EB1D0C9-1DC5-4186-81EB-35AC984A54A0}">
      <dgm:prSet phldrT="[Texto]" custT="1"/>
      <dgm:spPr/>
      <dgm:t>
        <a:bodyPr/>
        <a:lstStyle/>
        <a:p>
          <a:r>
            <a:rPr lang="es-CL" sz="18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rPr>
            <a:t>Conclusiones</a:t>
          </a:r>
          <a:endParaRPr lang="es-CL" sz="1800" dirty="0">
            <a:solidFill>
              <a:srgbClr val="0000FF"/>
            </a:solidFill>
          </a:endParaRPr>
        </a:p>
      </dgm:t>
    </dgm:pt>
    <dgm:pt modelId="{985E637B-FB51-4330-AD8E-B7338F290F16}" type="sibTrans" cxnId="{3D81438C-EA6B-48DE-8252-2D2A32E81367}">
      <dgm:prSet/>
      <dgm:spPr/>
      <dgm:t>
        <a:bodyPr/>
        <a:lstStyle/>
        <a:p>
          <a:endParaRPr lang="es-CL"/>
        </a:p>
      </dgm:t>
    </dgm:pt>
    <dgm:pt modelId="{A8A177E3-D2BE-4155-9257-9C7C60F35324}" type="parTrans" cxnId="{3D81438C-EA6B-48DE-8252-2D2A32E81367}">
      <dgm:prSet/>
      <dgm:spPr/>
      <dgm:t>
        <a:bodyPr/>
        <a:lstStyle/>
        <a:p>
          <a:endParaRPr lang="es-CL"/>
        </a:p>
      </dgm:t>
    </dgm:pt>
    <dgm:pt modelId="{98E37F08-2FD9-450E-8848-85E0C0824783}" type="pres">
      <dgm:prSet presAssocID="{3E74BA15-7668-45FC-8394-474B16586A43}" presName="rootnode" presStyleCnt="0">
        <dgm:presLayoutVars>
          <dgm:chMax/>
          <dgm:chPref/>
          <dgm:dir/>
          <dgm:animLvl val="lvl"/>
        </dgm:presLayoutVars>
      </dgm:prSet>
      <dgm:spPr/>
    </dgm:pt>
    <dgm:pt modelId="{B9DBEE03-8891-4A76-8DCD-E32FEDC02F84}" type="pres">
      <dgm:prSet presAssocID="{C8A31AA3-CE69-49AB-93B8-CF1DD0E223E9}" presName="composite" presStyleCnt="0"/>
      <dgm:spPr/>
    </dgm:pt>
    <dgm:pt modelId="{C3FECD13-8F1B-4967-9042-3353BD18A347}" type="pres">
      <dgm:prSet presAssocID="{C8A31AA3-CE69-49AB-93B8-CF1DD0E223E9}" presName="LShape" presStyleLbl="alignNode1" presStyleIdx="0" presStyleCnt="15"/>
      <dgm:spPr/>
    </dgm:pt>
    <dgm:pt modelId="{2DE088F1-5276-4614-9EEE-0B251760D523}" type="pres">
      <dgm:prSet presAssocID="{C8A31AA3-CE69-49AB-93B8-CF1DD0E223E9}" presName="ParentText" presStyleLbl="revTx" presStyleIdx="0" presStyleCnt="8" custAng="2797855" custLinFactNeighborX="6808" custLinFactNeighborY="36700">
        <dgm:presLayoutVars>
          <dgm:chMax val="0"/>
          <dgm:chPref val="0"/>
          <dgm:bulletEnabled val="1"/>
        </dgm:presLayoutVars>
      </dgm:prSet>
      <dgm:spPr/>
    </dgm:pt>
    <dgm:pt modelId="{07E68D20-DA67-4B55-AEC7-359128980FBD}" type="pres">
      <dgm:prSet presAssocID="{C8A31AA3-CE69-49AB-93B8-CF1DD0E223E9}" presName="Triangle" presStyleLbl="alignNode1" presStyleIdx="1" presStyleCnt="15"/>
      <dgm:spPr/>
    </dgm:pt>
    <dgm:pt modelId="{B481A0EE-5660-4A44-AD4D-19FF0819BEC8}" type="pres">
      <dgm:prSet presAssocID="{7C1B4EE9-D4A5-407F-A4F5-49525934C42D}" presName="sibTrans" presStyleCnt="0"/>
      <dgm:spPr/>
    </dgm:pt>
    <dgm:pt modelId="{426DAD58-2D66-4B20-B73D-86DD0ABBA985}" type="pres">
      <dgm:prSet presAssocID="{7C1B4EE9-D4A5-407F-A4F5-49525934C42D}" presName="space" presStyleCnt="0"/>
      <dgm:spPr/>
    </dgm:pt>
    <dgm:pt modelId="{DB5A9EB5-BF48-452A-A69C-E4C29A4D504F}" type="pres">
      <dgm:prSet presAssocID="{7B42B155-A029-47F7-B39B-1D5A553A6469}" presName="composite" presStyleCnt="0"/>
      <dgm:spPr/>
    </dgm:pt>
    <dgm:pt modelId="{E52C2DA6-6A4D-4CBA-B50C-8CF06477C3F9}" type="pres">
      <dgm:prSet presAssocID="{7B42B155-A029-47F7-B39B-1D5A553A6469}" presName="LShape" presStyleLbl="alignNode1" presStyleIdx="2" presStyleCnt="15"/>
      <dgm:spPr/>
    </dgm:pt>
    <dgm:pt modelId="{3CBAA190-BE7F-44E7-9BF7-BEBBB37B76BD}" type="pres">
      <dgm:prSet presAssocID="{7B42B155-A029-47F7-B39B-1D5A553A6469}" presName="ParentText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F7418C78-F0AE-4E63-9D71-DBACF6B52F2E}" type="pres">
      <dgm:prSet presAssocID="{7B42B155-A029-47F7-B39B-1D5A553A6469}" presName="Triangle" presStyleLbl="alignNode1" presStyleIdx="3" presStyleCnt="15"/>
      <dgm:spPr/>
    </dgm:pt>
    <dgm:pt modelId="{623DFDB4-A1B9-44B4-A81C-5290818E054B}" type="pres">
      <dgm:prSet presAssocID="{363AAA39-6881-4B04-B868-B9805CD8BBAD}" presName="sibTrans" presStyleCnt="0"/>
      <dgm:spPr/>
    </dgm:pt>
    <dgm:pt modelId="{859D60C6-4201-4ED0-BB16-6184D8708636}" type="pres">
      <dgm:prSet presAssocID="{363AAA39-6881-4B04-B868-B9805CD8BBAD}" presName="space" presStyleCnt="0"/>
      <dgm:spPr/>
    </dgm:pt>
    <dgm:pt modelId="{40C1E9AA-1988-47AE-99AD-05ECE07E3E7D}" type="pres">
      <dgm:prSet presAssocID="{1A3E1E52-2E67-48C1-990D-90C77255457A}" presName="composite" presStyleCnt="0"/>
      <dgm:spPr/>
    </dgm:pt>
    <dgm:pt modelId="{2F2E07CF-8F58-440A-BD5C-24D632747E71}" type="pres">
      <dgm:prSet presAssocID="{1A3E1E52-2E67-48C1-990D-90C77255457A}" presName="LShape" presStyleLbl="alignNode1" presStyleIdx="4" presStyleCnt="15"/>
      <dgm:spPr/>
    </dgm:pt>
    <dgm:pt modelId="{C128B47D-E4CD-431E-945A-D5608045C160}" type="pres">
      <dgm:prSet presAssocID="{1A3E1E52-2E67-48C1-990D-90C77255457A}" presName="ParentText" presStyleLbl="revTx" presStyleIdx="2" presStyleCnt="8">
        <dgm:presLayoutVars>
          <dgm:chMax val="0"/>
          <dgm:chPref val="0"/>
          <dgm:bulletEnabled val="1"/>
        </dgm:presLayoutVars>
      </dgm:prSet>
      <dgm:spPr/>
    </dgm:pt>
    <dgm:pt modelId="{0995D42D-2B4D-4BF5-940E-91A08654A3C4}" type="pres">
      <dgm:prSet presAssocID="{1A3E1E52-2E67-48C1-990D-90C77255457A}" presName="Triangle" presStyleLbl="alignNode1" presStyleIdx="5" presStyleCnt="15"/>
      <dgm:spPr/>
    </dgm:pt>
    <dgm:pt modelId="{4116DE60-2AA6-47F5-A6B3-6A02B408813E}" type="pres">
      <dgm:prSet presAssocID="{378C9186-AFB0-458E-85CA-B776EEF93698}" presName="sibTrans" presStyleCnt="0"/>
      <dgm:spPr/>
    </dgm:pt>
    <dgm:pt modelId="{F9C341AE-648E-45AA-8F6E-ECF020BEFEC8}" type="pres">
      <dgm:prSet presAssocID="{378C9186-AFB0-458E-85CA-B776EEF93698}" presName="space" presStyleCnt="0"/>
      <dgm:spPr/>
    </dgm:pt>
    <dgm:pt modelId="{C2A923D2-8B0E-44D6-B437-9D9D24C07888}" type="pres">
      <dgm:prSet presAssocID="{1C8A83D1-A75F-4A1A-9118-997ED50DB9CE}" presName="composite" presStyleCnt="0"/>
      <dgm:spPr/>
    </dgm:pt>
    <dgm:pt modelId="{E917C5CA-A8E6-4964-BD8D-FE4937D05879}" type="pres">
      <dgm:prSet presAssocID="{1C8A83D1-A75F-4A1A-9118-997ED50DB9CE}" presName="LShape" presStyleLbl="alignNode1" presStyleIdx="6" presStyleCnt="15"/>
      <dgm:spPr/>
    </dgm:pt>
    <dgm:pt modelId="{8638C6EC-1674-41F7-807A-201AE1D77DC6}" type="pres">
      <dgm:prSet presAssocID="{1C8A83D1-A75F-4A1A-9118-997ED50DB9CE}" presName="ParentText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E469F62F-73D8-46AB-8307-E3455AD7AE68}" type="pres">
      <dgm:prSet presAssocID="{1C8A83D1-A75F-4A1A-9118-997ED50DB9CE}" presName="Triangle" presStyleLbl="alignNode1" presStyleIdx="7" presStyleCnt="15"/>
      <dgm:spPr/>
    </dgm:pt>
    <dgm:pt modelId="{04DC122A-2018-4D56-9DC7-0A21A0214F6A}" type="pres">
      <dgm:prSet presAssocID="{260167C0-31AF-434F-8D38-F92C462C42DF}" presName="sibTrans" presStyleCnt="0"/>
      <dgm:spPr/>
    </dgm:pt>
    <dgm:pt modelId="{120CB89B-6014-4934-B0C1-18AD6A6A4675}" type="pres">
      <dgm:prSet presAssocID="{260167C0-31AF-434F-8D38-F92C462C42DF}" presName="space" presStyleCnt="0"/>
      <dgm:spPr/>
    </dgm:pt>
    <dgm:pt modelId="{D6F01500-2F26-46D4-8CDC-E32ACA2E59AE}" type="pres">
      <dgm:prSet presAssocID="{FF79196D-5E6B-4EDB-82F8-B539AE72AB13}" presName="composite" presStyleCnt="0"/>
      <dgm:spPr/>
    </dgm:pt>
    <dgm:pt modelId="{1A7407CE-C334-4159-A5AC-F9A17F796379}" type="pres">
      <dgm:prSet presAssocID="{FF79196D-5E6B-4EDB-82F8-B539AE72AB13}" presName="LShape" presStyleLbl="alignNode1" presStyleIdx="8" presStyleCnt="15"/>
      <dgm:spPr/>
    </dgm:pt>
    <dgm:pt modelId="{A6C68357-C206-44A3-901A-67EA8367D7E5}" type="pres">
      <dgm:prSet presAssocID="{FF79196D-5E6B-4EDB-82F8-B539AE72AB13}" presName="ParentText" presStyleLbl="revTx" presStyleIdx="4" presStyleCnt="8">
        <dgm:presLayoutVars>
          <dgm:chMax val="0"/>
          <dgm:chPref val="0"/>
          <dgm:bulletEnabled val="1"/>
        </dgm:presLayoutVars>
      </dgm:prSet>
      <dgm:spPr/>
    </dgm:pt>
    <dgm:pt modelId="{AED660A8-236D-4226-8AA7-2FA7436D97E0}" type="pres">
      <dgm:prSet presAssocID="{FF79196D-5E6B-4EDB-82F8-B539AE72AB13}" presName="Triangle" presStyleLbl="alignNode1" presStyleIdx="9" presStyleCnt="15"/>
      <dgm:spPr/>
    </dgm:pt>
    <dgm:pt modelId="{2E9DFB0B-81EC-4306-A8B4-15A28D41A6AE}" type="pres">
      <dgm:prSet presAssocID="{BFE069F4-49CE-4AD7-B6FD-DDE5686562C4}" presName="sibTrans" presStyleCnt="0"/>
      <dgm:spPr/>
    </dgm:pt>
    <dgm:pt modelId="{5580FF84-842D-41F5-BAAD-2518B928BC3E}" type="pres">
      <dgm:prSet presAssocID="{BFE069F4-49CE-4AD7-B6FD-DDE5686562C4}" presName="space" presStyleCnt="0"/>
      <dgm:spPr/>
    </dgm:pt>
    <dgm:pt modelId="{59905D1B-E702-4F85-936E-E97AB915136C}" type="pres">
      <dgm:prSet presAssocID="{B2A969CD-B40F-4582-9158-1D6C2A8BAE87}" presName="composite" presStyleCnt="0"/>
      <dgm:spPr/>
    </dgm:pt>
    <dgm:pt modelId="{07AB6B49-0CC6-40EE-9751-5424324693B0}" type="pres">
      <dgm:prSet presAssocID="{B2A969CD-B40F-4582-9158-1D6C2A8BAE87}" presName="LShape" presStyleLbl="alignNode1" presStyleIdx="10" presStyleCnt="15"/>
      <dgm:spPr/>
    </dgm:pt>
    <dgm:pt modelId="{ED2A4C26-91DB-4A36-B7F7-E1479A27B8E2}" type="pres">
      <dgm:prSet presAssocID="{B2A969CD-B40F-4582-9158-1D6C2A8BAE87}" presName="ParentText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563244D0-F9D7-45C5-B543-57482147E683}" type="pres">
      <dgm:prSet presAssocID="{B2A969CD-B40F-4582-9158-1D6C2A8BAE87}" presName="Triangle" presStyleLbl="alignNode1" presStyleIdx="11" presStyleCnt="15"/>
      <dgm:spPr/>
    </dgm:pt>
    <dgm:pt modelId="{CEBE42EA-7BEA-4B51-863B-D2AA498EC7E4}" type="pres">
      <dgm:prSet presAssocID="{D51941EC-175B-4369-A10F-65B0C4821E8D}" presName="sibTrans" presStyleCnt="0"/>
      <dgm:spPr/>
    </dgm:pt>
    <dgm:pt modelId="{5CF3A0E5-8FDF-4F21-B597-95DD26E29D1B}" type="pres">
      <dgm:prSet presAssocID="{D51941EC-175B-4369-A10F-65B0C4821E8D}" presName="space" presStyleCnt="0"/>
      <dgm:spPr/>
    </dgm:pt>
    <dgm:pt modelId="{150A1F17-60C8-465F-8AF7-83C30F826D00}" type="pres">
      <dgm:prSet presAssocID="{3EB1D0C9-1DC5-4186-81EB-35AC984A54A0}" presName="composite" presStyleCnt="0"/>
      <dgm:spPr/>
    </dgm:pt>
    <dgm:pt modelId="{B3A9C54C-E69D-4332-8E29-1CD09DC24F08}" type="pres">
      <dgm:prSet presAssocID="{3EB1D0C9-1DC5-4186-81EB-35AC984A54A0}" presName="LShape" presStyleLbl="alignNode1" presStyleIdx="12" presStyleCnt="15" custLinFactNeighborX="-41487" custLinFactNeighborY="-49021"/>
      <dgm:spPr/>
    </dgm:pt>
    <dgm:pt modelId="{94FA2532-970C-4F56-8551-780234DBCBD1}" type="pres">
      <dgm:prSet presAssocID="{3EB1D0C9-1DC5-4186-81EB-35AC984A54A0}" presName="ParentText" presStyleLbl="revTx" presStyleIdx="6" presStyleCnt="8" custAng="1338471" custScaleX="208861" custScaleY="51415" custLinFactNeighborX="5854" custLinFactNeighborY="-23253">
        <dgm:presLayoutVars>
          <dgm:chMax val="0"/>
          <dgm:chPref val="0"/>
          <dgm:bulletEnabled val="1"/>
        </dgm:presLayoutVars>
      </dgm:prSet>
      <dgm:spPr/>
    </dgm:pt>
    <dgm:pt modelId="{7071C53A-6C0B-488E-894C-9521EB09C190}" type="pres">
      <dgm:prSet presAssocID="{3EB1D0C9-1DC5-4186-81EB-35AC984A54A0}" presName="Triangle" presStyleLbl="alignNode1" presStyleIdx="13" presStyleCnt="15"/>
      <dgm:spPr/>
    </dgm:pt>
    <dgm:pt modelId="{AA7F215B-4375-45B1-8418-536FACA88472}" type="pres">
      <dgm:prSet presAssocID="{985E637B-FB51-4330-AD8E-B7338F290F16}" presName="sibTrans" presStyleCnt="0"/>
      <dgm:spPr/>
    </dgm:pt>
    <dgm:pt modelId="{AC575116-68DF-49FA-A56D-D2C9ABFFAEC6}" type="pres">
      <dgm:prSet presAssocID="{985E637B-FB51-4330-AD8E-B7338F290F16}" presName="space" presStyleCnt="0"/>
      <dgm:spPr/>
    </dgm:pt>
    <dgm:pt modelId="{49D49F14-8196-43F5-B4B1-A3134EB156F1}" type="pres">
      <dgm:prSet presAssocID="{ED884629-3C83-45C2-A919-45B0B9ABE8CB}" presName="composite" presStyleCnt="0"/>
      <dgm:spPr/>
    </dgm:pt>
    <dgm:pt modelId="{1215145D-5D2B-4941-BD1E-0B90FF6271F9}" type="pres">
      <dgm:prSet presAssocID="{ED884629-3C83-45C2-A919-45B0B9ABE8CB}" presName="LShape" presStyleLbl="alignNode1" presStyleIdx="14" presStyleCnt="15" custLinFactNeighborX="-3381" custLinFactNeighborY="-55184"/>
      <dgm:spPr/>
    </dgm:pt>
    <dgm:pt modelId="{5044FF7F-7C92-4E71-9279-F2F7F3FFB22C}" type="pres">
      <dgm:prSet presAssocID="{ED884629-3C83-45C2-A919-45B0B9ABE8CB}" presName="ParentText" presStyleLbl="revTx" presStyleIdx="7" presStyleCnt="8">
        <dgm:presLayoutVars>
          <dgm:chMax val="0"/>
          <dgm:chPref val="0"/>
          <dgm:bulletEnabled val="1"/>
        </dgm:presLayoutVars>
      </dgm:prSet>
      <dgm:spPr/>
    </dgm:pt>
  </dgm:ptLst>
  <dgm:cxnLst>
    <dgm:cxn modelId="{85350502-803E-4D88-87A0-91F84609A939}" type="presOf" srcId="{3EB1D0C9-1DC5-4186-81EB-35AC984A54A0}" destId="{94FA2532-970C-4F56-8551-780234DBCBD1}" srcOrd="0" destOrd="0" presId="urn:microsoft.com/office/officeart/2009/3/layout/StepUpProcess"/>
    <dgm:cxn modelId="{C761B907-BC41-4BA3-8740-A1CBC1EC5D3C}" srcId="{3E74BA15-7668-45FC-8394-474B16586A43}" destId="{1C8A83D1-A75F-4A1A-9118-997ED50DB9CE}" srcOrd="3" destOrd="0" parTransId="{5BDABA85-157A-49CE-9B01-6A58F5C8BE56}" sibTransId="{260167C0-31AF-434F-8D38-F92C462C42DF}"/>
    <dgm:cxn modelId="{D809F716-3FF1-448F-9EF4-20BBE20322D1}" srcId="{3E74BA15-7668-45FC-8394-474B16586A43}" destId="{1A3E1E52-2E67-48C1-990D-90C77255457A}" srcOrd="2" destOrd="0" parTransId="{FE09C5E2-04FF-466D-A9A1-1EEB8BDD9DB7}" sibTransId="{378C9186-AFB0-458E-85CA-B776EEF93698}"/>
    <dgm:cxn modelId="{34D17D24-5DCF-406A-A64B-2FFD0CEC7624}" srcId="{3E74BA15-7668-45FC-8394-474B16586A43}" destId="{ED884629-3C83-45C2-A919-45B0B9ABE8CB}" srcOrd="7" destOrd="0" parTransId="{AFFF0FF2-A3B6-4042-9293-B5922A4F1F9A}" sibTransId="{6EEE5DC4-361E-4465-AEFD-70D73921C0B3}"/>
    <dgm:cxn modelId="{91177479-5A5C-4642-8B0B-9D2E3A12575C}" type="presOf" srcId="{3E74BA15-7668-45FC-8394-474B16586A43}" destId="{98E37F08-2FD9-450E-8848-85E0C0824783}" srcOrd="0" destOrd="0" presId="urn:microsoft.com/office/officeart/2009/3/layout/StepUpProcess"/>
    <dgm:cxn modelId="{4B2CCF79-B433-4F2C-9CE5-3F54C0CA854E}" srcId="{3E74BA15-7668-45FC-8394-474B16586A43}" destId="{FF79196D-5E6B-4EDB-82F8-B539AE72AB13}" srcOrd="4" destOrd="0" parTransId="{E9BC6047-4EE9-43C4-9BB6-076F32C2C0AD}" sibTransId="{BFE069F4-49CE-4AD7-B6FD-DDE5686562C4}"/>
    <dgm:cxn modelId="{9FA4435A-A462-4AEF-83FC-474ED7B7A945}" srcId="{3E74BA15-7668-45FC-8394-474B16586A43}" destId="{C8A31AA3-CE69-49AB-93B8-CF1DD0E223E9}" srcOrd="0" destOrd="0" parTransId="{13C605EB-79B0-4D9B-A046-7320AF273809}" sibTransId="{7C1B4EE9-D4A5-407F-A4F5-49525934C42D}"/>
    <dgm:cxn modelId="{1C78AE5A-DC46-4A52-B605-3BCAA8B02BA3}" type="presOf" srcId="{C8A31AA3-CE69-49AB-93B8-CF1DD0E223E9}" destId="{2DE088F1-5276-4614-9EEE-0B251760D523}" srcOrd="0" destOrd="0" presId="urn:microsoft.com/office/officeart/2009/3/layout/StepUpProcess"/>
    <dgm:cxn modelId="{1FD9757F-957A-4BA9-9DDF-AD3B3F8DE4B7}" type="presOf" srcId="{1C8A83D1-A75F-4A1A-9118-997ED50DB9CE}" destId="{8638C6EC-1674-41F7-807A-201AE1D77DC6}" srcOrd="0" destOrd="0" presId="urn:microsoft.com/office/officeart/2009/3/layout/StepUpProcess"/>
    <dgm:cxn modelId="{CCCA2A81-8473-4FCD-B913-039E3ACEF370}" type="presOf" srcId="{7B42B155-A029-47F7-B39B-1D5A553A6469}" destId="{3CBAA190-BE7F-44E7-9BF7-BEBBB37B76BD}" srcOrd="0" destOrd="0" presId="urn:microsoft.com/office/officeart/2009/3/layout/StepUpProcess"/>
    <dgm:cxn modelId="{3D81438C-EA6B-48DE-8252-2D2A32E81367}" srcId="{3E74BA15-7668-45FC-8394-474B16586A43}" destId="{3EB1D0C9-1DC5-4186-81EB-35AC984A54A0}" srcOrd="6" destOrd="0" parTransId="{A8A177E3-D2BE-4155-9257-9C7C60F35324}" sibTransId="{985E637B-FB51-4330-AD8E-B7338F290F16}"/>
    <dgm:cxn modelId="{14428E9C-A42B-4503-BF9A-D36EA3BFFECA}" srcId="{3E74BA15-7668-45FC-8394-474B16586A43}" destId="{7B42B155-A029-47F7-B39B-1D5A553A6469}" srcOrd="1" destOrd="0" parTransId="{91169D1C-F6A5-415F-BD1C-1B83F65C009B}" sibTransId="{363AAA39-6881-4B04-B868-B9805CD8BBAD}"/>
    <dgm:cxn modelId="{FD12BDB7-56CE-40C4-90BE-A0D9E9EEB009}" srcId="{3E74BA15-7668-45FC-8394-474B16586A43}" destId="{B2A969CD-B40F-4582-9158-1D6C2A8BAE87}" srcOrd="5" destOrd="0" parTransId="{71BB1458-C9E3-4F06-8D63-4005480A9518}" sibTransId="{D51941EC-175B-4369-A10F-65B0C4821E8D}"/>
    <dgm:cxn modelId="{6DD621C3-CAB2-4E86-AF34-A430310C4B92}" type="presOf" srcId="{FF79196D-5E6B-4EDB-82F8-B539AE72AB13}" destId="{A6C68357-C206-44A3-901A-67EA8367D7E5}" srcOrd="0" destOrd="0" presId="urn:microsoft.com/office/officeart/2009/3/layout/StepUpProcess"/>
    <dgm:cxn modelId="{5E15F4F5-3BA9-4CB2-8475-51574DF0E469}" type="presOf" srcId="{B2A969CD-B40F-4582-9158-1D6C2A8BAE87}" destId="{ED2A4C26-91DB-4A36-B7F7-E1479A27B8E2}" srcOrd="0" destOrd="0" presId="urn:microsoft.com/office/officeart/2009/3/layout/StepUpProcess"/>
    <dgm:cxn modelId="{A2442BFD-BFA1-45C9-B585-180CCB3DF0FC}" type="presOf" srcId="{1A3E1E52-2E67-48C1-990D-90C77255457A}" destId="{C128B47D-E4CD-431E-945A-D5608045C160}" srcOrd="0" destOrd="0" presId="urn:microsoft.com/office/officeart/2009/3/layout/StepUpProcess"/>
    <dgm:cxn modelId="{005190FF-EE62-4D13-8C9D-1D825EBFCDE2}" type="presOf" srcId="{ED884629-3C83-45C2-A919-45B0B9ABE8CB}" destId="{5044FF7F-7C92-4E71-9279-F2F7F3FFB22C}" srcOrd="0" destOrd="0" presId="urn:microsoft.com/office/officeart/2009/3/layout/StepUpProcess"/>
    <dgm:cxn modelId="{B8031F71-54EC-4F73-B931-9F984AE7DE3A}" type="presParOf" srcId="{98E37F08-2FD9-450E-8848-85E0C0824783}" destId="{B9DBEE03-8891-4A76-8DCD-E32FEDC02F84}" srcOrd="0" destOrd="0" presId="urn:microsoft.com/office/officeart/2009/3/layout/StepUpProcess"/>
    <dgm:cxn modelId="{D844DDEE-C8F2-4477-B17B-43101A80FD9A}" type="presParOf" srcId="{B9DBEE03-8891-4A76-8DCD-E32FEDC02F84}" destId="{C3FECD13-8F1B-4967-9042-3353BD18A347}" srcOrd="0" destOrd="0" presId="urn:microsoft.com/office/officeart/2009/3/layout/StepUpProcess"/>
    <dgm:cxn modelId="{E61A9A1D-5179-4230-9A37-C4F6576017AD}" type="presParOf" srcId="{B9DBEE03-8891-4A76-8DCD-E32FEDC02F84}" destId="{2DE088F1-5276-4614-9EEE-0B251760D523}" srcOrd="1" destOrd="0" presId="urn:microsoft.com/office/officeart/2009/3/layout/StepUpProcess"/>
    <dgm:cxn modelId="{7F1750DA-DA90-4850-A971-103BB8F8F968}" type="presParOf" srcId="{B9DBEE03-8891-4A76-8DCD-E32FEDC02F84}" destId="{07E68D20-DA67-4B55-AEC7-359128980FBD}" srcOrd="2" destOrd="0" presId="urn:microsoft.com/office/officeart/2009/3/layout/StepUpProcess"/>
    <dgm:cxn modelId="{38B03DA4-9487-4D30-A1B2-50A937749CD8}" type="presParOf" srcId="{98E37F08-2FD9-450E-8848-85E0C0824783}" destId="{B481A0EE-5660-4A44-AD4D-19FF0819BEC8}" srcOrd="1" destOrd="0" presId="urn:microsoft.com/office/officeart/2009/3/layout/StepUpProcess"/>
    <dgm:cxn modelId="{936110E2-AAAE-4FFC-83F4-BC6A74ABBE1A}" type="presParOf" srcId="{B481A0EE-5660-4A44-AD4D-19FF0819BEC8}" destId="{426DAD58-2D66-4B20-B73D-86DD0ABBA985}" srcOrd="0" destOrd="0" presId="urn:microsoft.com/office/officeart/2009/3/layout/StepUpProcess"/>
    <dgm:cxn modelId="{B5C12E35-4023-41C3-8697-1948E99D6AB7}" type="presParOf" srcId="{98E37F08-2FD9-450E-8848-85E0C0824783}" destId="{DB5A9EB5-BF48-452A-A69C-E4C29A4D504F}" srcOrd="2" destOrd="0" presId="urn:microsoft.com/office/officeart/2009/3/layout/StepUpProcess"/>
    <dgm:cxn modelId="{EFAB4002-64AF-478D-99F7-0A70EB53B206}" type="presParOf" srcId="{DB5A9EB5-BF48-452A-A69C-E4C29A4D504F}" destId="{E52C2DA6-6A4D-4CBA-B50C-8CF06477C3F9}" srcOrd="0" destOrd="0" presId="urn:microsoft.com/office/officeart/2009/3/layout/StepUpProcess"/>
    <dgm:cxn modelId="{CB4866FD-CC70-47BD-8EBA-798500735CFD}" type="presParOf" srcId="{DB5A9EB5-BF48-452A-A69C-E4C29A4D504F}" destId="{3CBAA190-BE7F-44E7-9BF7-BEBBB37B76BD}" srcOrd="1" destOrd="0" presId="urn:microsoft.com/office/officeart/2009/3/layout/StepUpProcess"/>
    <dgm:cxn modelId="{6921805A-48B4-4C6E-84C4-6E36FC88B6B3}" type="presParOf" srcId="{DB5A9EB5-BF48-452A-A69C-E4C29A4D504F}" destId="{F7418C78-F0AE-4E63-9D71-DBACF6B52F2E}" srcOrd="2" destOrd="0" presId="urn:microsoft.com/office/officeart/2009/3/layout/StepUpProcess"/>
    <dgm:cxn modelId="{EA954091-9F64-4F78-B46F-FC2999A914FE}" type="presParOf" srcId="{98E37F08-2FD9-450E-8848-85E0C0824783}" destId="{623DFDB4-A1B9-44B4-A81C-5290818E054B}" srcOrd="3" destOrd="0" presId="urn:microsoft.com/office/officeart/2009/3/layout/StepUpProcess"/>
    <dgm:cxn modelId="{857D4A90-21D5-4090-9ECC-14120987D884}" type="presParOf" srcId="{623DFDB4-A1B9-44B4-A81C-5290818E054B}" destId="{859D60C6-4201-4ED0-BB16-6184D8708636}" srcOrd="0" destOrd="0" presId="urn:microsoft.com/office/officeart/2009/3/layout/StepUpProcess"/>
    <dgm:cxn modelId="{62170FE7-A738-4EEB-A537-D7C328EC8657}" type="presParOf" srcId="{98E37F08-2FD9-450E-8848-85E0C0824783}" destId="{40C1E9AA-1988-47AE-99AD-05ECE07E3E7D}" srcOrd="4" destOrd="0" presId="urn:microsoft.com/office/officeart/2009/3/layout/StepUpProcess"/>
    <dgm:cxn modelId="{672FEE2B-12FB-4FF5-8DFD-1FF77FCAA8F5}" type="presParOf" srcId="{40C1E9AA-1988-47AE-99AD-05ECE07E3E7D}" destId="{2F2E07CF-8F58-440A-BD5C-24D632747E71}" srcOrd="0" destOrd="0" presId="urn:microsoft.com/office/officeart/2009/3/layout/StepUpProcess"/>
    <dgm:cxn modelId="{F2E9BC54-3291-4F48-9886-338A4E0F3926}" type="presParOf" srcId="{40C1E9AA-1988-47AE-99AD-05ECE07E3E7D}" destId="{C128B47D-E4CD-431E-945A-D5608045C160}" srcOrd="1" destOrd="0" presId="urn:microsoft.com/office/officeart/2009/3/layout/StepUpProcess"/>
    <dgm:cxn modelId="{B482A032-21B8-4D9E-94FD-64359817566D}" type="presParOf" srcId="{40C1E9AA-1988-47AE-99AD-05ECE07E3E7D}" destId="{0995D42D-2B4D-4BF5-940E-91A08654A3C4}" srcOrd="2" destOrd="0" presId="urn:microsoft.com/office/officeart/2009/3/layout/StepUpProcess"/>
    <dgm:cxn modelId="{F896839A-DB4D-42BB-B0A3-E28A373CA41B}" type="presParOf" srcId="{98E37F08-2FD9-450E-8848-85E0C0824783}" destId="{4116DE60-2AA6-47F5-A6B3-6A02B408813E}" srcOrd="5" destOrd="0" presId="urn:microsoft.com/office/officeart/2009/3/layout/StepUpProcess"/>
    <dgm:cxn modelId="{6BB6CB63-FE4D-4713-833C-2E6874B34334}" type="presParOf" srcId="{4116DE60-2AA6-47F5-A6B3-6A02B408813E}" destId="{F9C341AE-648E-45AA-8F6E-ECF020BEFEC8}" srcOrd="0" destOrd="0" presId="urn:microsoft.com/office/officeart/2009/3/layout/StepUpProcess"/>
    <dgm:cxn modelId="{B5D6C761-8D31-4595-BB65-26EB9D2C9ED9}" type="presParOf" srcId="{98E37F08-2FD9-450E-8848-85E0C0824783}" destId="{C2A923D2-8B0E-44D6-B437-9D9D24C07888}" srcOrd="6" destOrd="0" presId="urn:microsoft.com/office/officeart/2009/3/layout/StepUpProcess"/>
    <dgm:cxn modelId="{86E6D705-0515-4003-88F1-6E1EE170DCA2}" type="presParOf" srcId="{C2A923D2-8B0E-44D6-B437-9D9D24C07888}" destId="{E917C5CA-A8E6-4964-BD8D-FE4937D05879}" srcOrd="0" destOrd="0" presId="urn:microsoft.com/office/officeart/2009/3/layout/StepUpProcess"/>
    <dgm:cxn modelId="{A491734E-AC9E-43C2-A309-51CB2466115D}" type="presParOf" srcId="{C2A923D2-8B0E-44D6-B437-9D9D24C07888}" destId="{8638C6EC-1674-41F7-807A-201AE1D77DC6}" srcOrd="1" destOrd="0" presId="urn:microsoft.com/office/officeart/2009/3/layout/StepUpProcess"/>
    <dgm:cxn modelId="{0A8D9B0D-7443-4A68-AA75-950E9BD532E3}" type="presParOf" srcId="{C2A923D2-8B0E-44D6-B437-9D9D24C07888}" destId="{E469F62F-73D8-46AB-8307-E3455AD7AE68}" srcOrd="2" destOrd="0" presId="urn:microsoft.com/office/officeart/2009/3/layout/StepUpProcess"/>
    <dgm:cxn modelId="{108268A7-CC11-43FC-8530-C9A33A6063CD}" type="presParOf" srcId="{98E37F08-2FD9-450E-8848-85E0C0824783}" destId="{04DC122A-2018-4D56-9DC7-0A21A0214F6A}" srcOrd="7" destOrd="0" presId="urn:microsoft.com/office/officeart/2009/3/layout/StepUpProcess"/>
    <dgm:cxn modelId="{2BD19F2A-AE03-4F7F-BFDB-E9E4EE1E73A1}" type="presParOf" srcId="{04DC122A-2018-4D56-9DC7-0A21A0214F6A}" destId="{120CB89B-6014-4934-B0C1-18AD6A6A4675}" srcOrd="0" destOrd="0" presId="urn:microsoft.com/office/officeart/2009/3/layout/StepUpProcess"/>
    <dgm:cxn modelId="{68332961-EA4B-43B2-B7D1-7F6283F40E13}" type="presParOf" srcId="{98E37F08-2FD9-450E-8848-85E0C0824783}" destId="{D6F01500-2F26-46D4-8CDC-E32ACA2E59AE}" srcOrd="8" destOrd="0" presId="urn:microsoft.com/office/officeart/2009/3/layout/StepUpProcess"/>
    <dgm:cxn modelId="{25DE1E02-EF10-4B96-96C1-190A16FA1A3E}" type="presParOf" srcId="{D6F01500-2F26-46D4-8CDC-E32ACA2E59AE}" destId="{1A7407CE-C334-4159-A5AC-F9A17F796379}" srcOrd="0" destOrd="0" presId="urn:microsoft.com/office/officeart/2009/3/layout/StepUpProcess"/>
    <dgm:cxn modelId="{C74FE262-339B-421B-B242-3C7715A4ADB7}" type="presParOf" srcId="{D6F01500-2F26-46D4-8CDC-E32ACA2E59AE}" destId="{A6C68357-C206-44A3-901A-67EA8367D7E5}" srcOrd="1" destOrd="0" presId="urn:microsoft.com/office/officeart/2009/3/layout/StepUpProcess"/>
    <dgm:cxn modelId="{D8872DDE-ECB5-4021-AD41-814CF34A13D0}" type="presParOf" srcId="{D6F01500-2F26-46D4-8CDC-E32ACA2E59AE}" destId="{AED660A8-236D-4226-8AA7-2FA7436D97E0}" srcOrd="2" destOrd="0" presId="urn:microsoft.com/office/officeart/2009/3/layout/StepUpProcess"/>
    <dgm:cxn modelId="{2D93AD0E-F404-4292-89F2-C78F96F9AD0E}" type="presParOf" srcId="{98E37F08-2FD9-450E-8848-85E0C0824783}" destId="{2E9DFB0B-81EC-4306-A8B4-15A28D41A6AE}" srcOrd="9" destOrd="0" presId="urn:microsoft.com/office/officeart/2009/3/layout/StepUpProcess"/>
    <dgm:cxn modelId="{CF72D5AA-9205-4EA0-BDB2-894FDBC60EDE}" type="presParOf" srcId="{2E9DFB0B-81EC-4306-A8B4-15A28D41A6AE}" destId="{5580FF84-842D-41F5-BAAD-2518B928BC3E}" srcOrd="0" destOrd="0" presId="urn:microsoft.com/office/officeart/2009/3/layout/StepUpProcess"/>
    <dgm:cxn modelId="{3C03D2F8-6F22-4D99-886E-A01B2B419E8D}" type="presParOf" srcId="{98E37F08-2FD9-450E-8848-85E0C0824783}" destId="{59905D1B-E702-4F85-936E-E97AB915136C}" srcOrd="10" destOrd="0" presId="urn:microsoft.com/office/officeart/2009/3/layout/StepUpProcess"/>
    <dgm:cxn modelId="{453507E5-A1D8-4061-9873-97E24160113F}" type="presParOf" srcId="{59905D1B-E702-4F85-936E-E97AB915136C}" destId="{07AB6B49-0CC6-40EE-9751-5424324693B0}" srcOrd="0" destOrd="0" presId="urn:microsoft.com/office/officeart/2009/3/layout/StepUpProcess"/>
    <dgm:cxn modelId="{320DD90A-F196-47AF-B03F-128C13CA2902}" type="presParOf" srcId="{59905D1B-E702-4F85-936E-E97AB915136C}" destId="{ED2A4C26-91DB-4A36-B7F7-E1479A27B8E2}" srcOrd="1" destOrd="0" presId="urn:microsoft.com/office/officeart/2009/3/layout/StepUpProcess"/>
    <dgm:cxn modelId="{C7E9BFC8-1EFC-44E3-B089-B7446660B423}" type="presParOf" srcId="{59905D1B-E702-4F85-936E-E97AB915136C}" destId="{563244D0-F9D7-45C5-B543-57482147E683}" srcOrd="2" destOrd="0" presId="urn:microsoft.com/office/officeart/2009/3/layout/StepUpProcess"/>
    <dgm:cxn modelId="{3192E557-0C90-4AE7-A51E-486F2DBD69DE}" type="presParOf" srcId="{98E37F08-2FD9-450E-8848-85E0C0824783}" destId="{CEBE42EA-7BEA-4B51-863B-D2AA498EC7E4}" srcOrd="11" destOrd="0" presId="urn:microsoft.com/office/officeart/2009/3/layout/StepUpProcess"/>
    <dgm:cxn modelId="{E26434F7-D4AF-4041-8E33-224E97A20B05}" type="presParOf" srcId="{CEBE42EA-7BEA-4B51-863B-D2AA498EC7E4}" destId="{5CF3A0E5-8FDF-4F21-B597-95DD26E29D1B}" srcOrd="0" destOrd="0" presId="urn:microsoft.com/office/officeart/2009/3/layout/StepUpProcess"/>
    <dgm:cxn modelId="{72596EE6-9B09-4EE0-B958-860BBF0DAE98}" type="presParOf" srcId="{98E37F08-2FD9-450E-8848-85E0C0824783}" destId="{150A1F17-60C8-465F-8AF7-83C30F826D00}" srcOrd="12" destOrd="0" presId="urn:microsoft.com/office/officeart/2009/3/layout/StepUpProcess"/>
    <dgm:cxn modelId="{D6643358-315D-4708-9C6F-F1B0109725DB}" type="presParOf" srcId="{150A1F17-60C8-465F-8AF7-83C30F826D00}" destId="{B3A9C54C-E69D-4332-8E29-1CD09DC24F08}" srcOrd="0" destOrd="0" presId="urn:microsoft.com/office/officeart/2009/3/layout/StepUpProcess"/>
    <dgm:cxn modelId="{7FDEBD48-3AAA-4D9E-B16C-879B44A76AFB}" type="presParOf" srcId="{150A1F17-60C8-465F-8AF7-83C30F826D00}" destId="{94FA2532-970C-4F56-8551-780234DBCBD1}" srcOrd="1" destOrd="0" presId="urn:microsoft.com/office/officeart/2009/3/layout/StepUpProcess"/>
    <dgm:cxn modelId="{AA7C85D9-8C4B-4D2E-B7C1-8478A78DC536}" type="presParOf" srcId="{150A1F17-60C8-465F-8AF7-83C30F826D00}" destId="{7071C53A-6C0B-488E-894C-9521EB09C190}" srcOrd="2" destOrd="0" presId="urn:microsoft.com/office/officeart/2009/3/layout/StepUpProcess"/>
    <dgm:cxn modelId="{282BCB6E-32E6-43F4-9DC6-0DB411E871CB}" type="presParOf" srcId="{98E37F08-2FD9-450E-8848-85E0C0824783}" destId="{AA7F215B-4375-45B1-8418-536FACA88472}" srcOrd="13" destOrd="0" presId="urn:microsoft.com/office/officeart/2009/3/layout/StepUpProcess"/>
    <dgm:cxn modelId="{C5C9E090-66CD-4C2D-8BFD-68916971B17B}" type="presParOf" srcId="{AA7F215B-4375-45B1-8418-536FACA88472}" destId="{AC575116-68DF-49FA-A56D-D2C9ABFFAEC6}" srcOrd="0" destOrd="0" presId="urn:microsoft.com/office/officeart/2009/3/layout/StepUpProcess"/>
    <dgm:cxn modelId="{2D3706E9-83DC-415A-A70F-772408B9EE6C}" type="presParOf" srcId="{98E37F08-2FD9-450E-8848-85E0C0824783}" destId="{49D49F14-8196-43F5-B4B1-A3134EB156F1}" srcOrd="14" destOrd="0" presId="urn:microsoft.com/office/officeart/2009/3/layout/StepUpProcess"/>
    <dgm:cxn modelId="{ECFA5B7E-8F85-4C44-9019-7ACA08AC1E71}" type="presParOf" srcId="{49D49F14-8196-43F5-B4B1-A3134EB156F1}" destId="{1215145D-5D2B-4941-BD1E-0B90FF6271F9}" srcOrd="0" destOrd="0" presId="urn:microsoft.com/office/officeart/2009/3/layout/StepUpProcess"/>
    <dgm:cxn modelId="{E34EBD0E-E946-417A-B083-6AC918FB0D2B}" type="presParOf" srcId="{49D49F14-8196-43F5-B4B1-A3134EB156F1}" destId="{5044FF7F-7C92-4E71-9279-F2F7F3FFB22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99C7AA-2185-488D-A0E3-C9718F42EF65}" type="doc">
      <dgm:prSet loTypeId="urn:microsoft.com/office/officeart/2005/8/layout/radial3" loCatId="cycle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CL"/>
        </a:p>
      </dgm:t>
    </dgm:pt>
    <dgm:pt modelId="{DFA911D6-B004-4F6B-AA6C-9598F49C3E33}">
      <dgm:prSet phldrT="[Texto]"/>
      <dgm:spPr/>
      <dgm:t>
        <a:bodyPr/>
        <a:lstStyle/>
        <a:p>
          <a:r>
            <a:rPr lang="es-CL" dirty="0"/>
            <a:t>Consejos</a:t>
          </a:r>
        </a:p>
      </dgm:t>
    </dgm:pt>
    <dgm:pt modelId="{14F5C140-6441-4C10-8FCF-1D8CAD419981}" type="parTrans" cxnId="{DEF8E32D-F286-43AB-9D74-DB1198AFB716}">
      <dgm:prSet/>
      <dgm:spPr/>
      <dgm:t>
        <a:bodyPr/>
        <a:lstStyle/>
        <a:p>
          <a:endParaRPr lang="es-CL"/>
        </a:p>
      </dgm:t>
    </dgm:pt>
    <dgm:pt modelId="{98584B18-FEF1-48D8-9A28-E6709788A0B0}" type="sibTrans" cxnId="{DEF8E32D-F286-43AB-9D74-DB1198AFB716}">
      <dgm:prSet/>
      <dgm:spPr/>
      <dgm:t>
        <a:bodyPr/>
        <a:lstStyle/>
        <a:p>
          <a:endParaRPr lang="es-CL"/>
        </a:p>
      </dgm:t>
    </dgm:pt>
    <dgm:pt modelId="{D9FCA707-AA19-44F4-923B-7931C0DF6F5B}">
      <dgm:prSet phldrT="[Texto]"/>
      <dgm:spPr/>
      <dgm:t>
        <a:bodyPr/>
        <a:lstStyle/>
        <a:p>
          <a:r>
            <a:rPr lang="es-CL" dirty="0"/>
            <a:t>Tiempos </a:t>
          </a:r>
        </a:p>
      </dgm:t>
    </dgm:pt>
    <dgm:pt modelId="{08A195AC-E490-404A-8FA0-0A1914DD342B}" type="parTrans" cxnId="{491C8D5E-B11C-41B6-8B84-E5CA88F9FAA2}">
      <dgm:prSet/>
      <dgm:spPr/>
      <dgm:t>
        <a:bodyPr/>
        <a:lstStyle/>
        <a:p>
          <a:endParaRPr lang="es-CL"/>
        </a:p>
      </dgm:t>
    </dgm:pt>
    <dgm:pt modelId="{6D6A0010-BF8F-4DDC-8E5F-441DC9107237}" type="sibTrans" cxnId="{491C8D5E-B11C-41B6-8B84-E5CA88F9FAA2}">
      <dgm:prSet/>
      <dgm:spPr/>
      <dgm:t>
        <a:bodyPr/>
        <a:lstStyle/>
        <a:p>
          <a:endParaRPr lang="es-CL"/>
        </a:p>
      </dgm:t>
    </dgm:pt>
    <dgm:pt modelId="{D9805CCA-81F3-4247-816B-4D350C441034}">
      <dgm:prSet phldrT="[Texto]"/>
      <dgm:spPr/>
      <dgm:t>
        <a:bodyPr/>
        <a:lstStyle/>
        <a:p>
          <a:r>
            <a:rPr lang="es-CL" dirty="0"/>
            <a:t>Revista </a:t>
          </a:r>
        </a:p>
      </dgm:t>
    </dgm:pt>
    <dgm:pt modelId="{6BC32FCF-5519-4FD5-9A70-5A34EEF540D0}" type="parTrans" cxnId="{0464D457-D9F1-4A9F-82D5-DCDC25162966}">
      <dgm:prSet/>
      <dgm:spPr/>
      <dgm:t>
        <a:bodyPr/>
        <a:lstStyle/>
        <a:p>
          <a:endParaRPr lang="es-CL"/>
        </a:p>
      </dgm:t>
    </dgm:pt>
    <dgm:pt modelId="{E7DAAEC7-915C-47AB-9EC9-D10AFEB47F06}" type="sibTrans" cxnId="{0464D457-D9F1-4A9F-82D5-DCDC25162966}">
      <dgm:prSet/>
      <dgm:spPr/>
      <dgm:t>
        <a:bodyPr/>
        <a:lstStyle/>
        <a:p>
          <a:endParaRPr lang="es-CL"/>
        </a:p>
      </dgm:t>
    </dgm:pt>
    <dgm:pt modelId="{9739BEA1-5416-4E31-820C-4A6AC653C9EF}">
      <dgm:prSet phldrT="[Texto]"/>
      <dgm:spPr/>
      <dgm:t>
        <a:bodyPr/>
        <a:lstStyle/>
        <a:p>
          <a:r>
            <a:rPr lang="es-CL" dirty="0"/>
            <a:t>Rechazo </a:t>
          </a:r>
        </a:p>
      </dgm:t>
    </dgm:pt>
    <dgm:pt modelId="{1720AEFA-3DBB-4AF2-8E1B-C316BEE0E244}" type="parTrans" cxnId="{AC057B0C-8D04-4948-A372-A713F86E164B}">
      <dgm:prSet/>
      <dgm:spPr/>
      <dgm:t>
        <a:bodyPr/>
        <a:lstStyle/>
        <a:p>
          <a:endParaRPr lang="es-CL"/>
        </a:p>
      </dgm:t>
    </dgm:pt>
    <dgm:pt modelId="{CBEA5D30-9026-42B2-B448-BD7CA6F96D8B}" type="sibTrans" cxnId="{AC057B0C-8D04-4948-A372-A713F86E164B}">
      <dgm:prSet/>
      <dgm:spPr/>
      <dgm:t>
        <a:bodyPr/>
        <a:lstStyle/>
        <a:p>
          <a:endParaRPr lang="es-CL"/>
        </a:p>
      </dgm:t>
    </dgm:pt>
    <dgm:pt modelId="{76718512-6C70-4786-B0AE-2F23CFBF3D02}">
      <dgm:prSet phldrT="[Texto]"/>
      <dgm:spPr/>
      <dgm:t>
        <a:bodyPr/>
        <a:lstStyle/>
        <a:p>
          <a:r>
            <a:rPr lang="es-CL" dirty="0"/>
            <a:t>Re-escribir</a:t>
          </a:r>
        </a:p>
      </dgm:t>
    </dgm:pt>
    <dgm:pt modelId="{50C81B8C-7E93-4E65-9232-6F562E9A5F04}" type="parTrans" cxnId="{65B5BA77-A3F5-4F98-8AC7-F3359D745D61}">
      <dgm:prSet/>
      <dgm:spPr/>
      <dgm:t>
        <a:bodyPr/>
        <a:lstStyle/>
        <a:p>
          <a:endParaRPr lang="es-CL"/>
        </a:p>
      </dgm:t>
    </dgm:pt>
    <dgm:pt modelId="{6D86B814-060F-4C43-8D27-41170D52A7EA}" type="sibTrans" cxnId="{65B5BA77-A3F5-4F98-8AC7-F3359D745D61}">
      <dgm:prSet/>
      <dgm:spPr/>
      <dgm:t>
        <a:bodyPr/>
        <a:lstStyle/>
        <a:p>
          <a:endParaRPr lang="es-CL"/>
        </a:p>
      </dgm:t>
    </dgm:pt>
    <dgm:pt modelId="{6832B1A2-F0E6-499A-A82B-ED168ED8F4B1}">
      <dgm:prSet phldrT="[Texto]"/>
      <dgm:spPr/>
      <dgm:t>
        <a:bodyPr/>
        <a:lstStyle/>
        <a:p>
          <a:r>
            <a:rPr lang="es-CL" dirty="0"/>
            <a:t>Primer borrador</a:t>
          </a:r>
        </a:p>
      </dgm:t>
    </dgm:pt>
    <dgm:pt modelId="{F98C5566-934A-42D1-ADAF-65C563D6E903}" type="parTrans" cxnId="{9F5E28DB-ED90-4746-9502-3282E7F0C913}">
      <dgm:prSet/>
      <dgm:spPr/>
      <dgm:t>
        <a:bodyPr/>
        <a:lstStyle/>
        <a:p>
          <a:endParaRPr lang="es-CL"/>
        </a:p>
      </dgm:t>
    </dgm:pt>
    <dgm:pt modelId="{80C97FED-AFB9-4298-AABB-92B5E8FBDA76}" type="sibTrans" cxnId="{9F5E28DB-ED90-4746-9502-3282E7F0C913}">
      <dgm:prSet/>
      <dgm:spPr/>
      <dgm:t>
        <a:bodyPr/>
        <a:lstStyle/>
        <a:p>
          <a:endParaRPr lang="es-CL"/>
        </a:p>
      </dgm:t>
    </dgm:pt>
    <dgm:pt modelId="{9E0B0C0F-A9CB-4703-8994-FFB77587F385}">
      <dgm:prSet phldrT="[Texto]"/>
      <dgm:spPr/>
      <dgm:t>
        <a:bodyPr/>
        <a:lstStyle/>
        <a:p>
          <a:r>
            <a:rPr lang="es-CL" dirty="0"/>
            <a:t>Revisar por otros</a:t>
          </a:r>
        </a:p>
      </dgm:t>
    </dgm:pt>
    <dgm:pt modelId="{A6EAAD3A-29BF-4E8D-982D-3E294DA1530B}" type="parTrans" cxnId="{C9D498BB-4CAF-4B38-AF9B-97EC5DFACC0D}">
      <dgm:prSet/>
      <dgm:spPr/>
      <dgm:t>
        <a:bodyPr/>
        <a:lstStyle/>
        <a:p>
          <a:endParaRPr lang="es-CL"/>
        </a:p>
      </dgm:t>
    </dgm:pt>
    <dgm:pt modelId="{A8C27D75-48B0-4ECC-A235-AAB45E5F4531}" type="sibTrans" cxnId="{C9D498BB-4CAF-4B38-AF9B-97EC5DFACC0D}">
      <dgm:prSet/>
      <dgm:spPr/>
      <dgm:t>
        <a:bodyPr/>
        <a:lstStyle/>
        <a:p>
          <a:endParaRPr lang="es-CL"/>
        </a:p>
      </dgm:t>
    </dgm:pt>
    <dgm:pt modelId="{8EB5D195-E4A7-47A9-AC6A-811EF279CD88}">
      <dgm:prSet phldrT="[Texto]"/>
      <dgm:spPr/>
      <dgm:t>
        <a:bodyPr/>
        <a:lstStyle/>
        <a:p>
          <a:r>
            <a:rPr lang="es-CL" dirty="0"/>
            <a:t>Frustración </a:t>
          </a:r>
        </a:p>
      </dgm:t>
    </dgm:pt>
    <dgm:pt modelId="{89C9EA84-B075-4908-83D8-FF1D21552D3C}" type="parTrans" cxnId="{1C9C7BFF-BDE2-4A18-BAB1-64500A47B370}">
      <dgm:prSet/>
      <dgm:spPr/>
      <dgm:t>
        <a:bodyPr/>
        <a:lstStyle/>
        <a:p>
          <a:endParaRPr lang="es-CL"/>
        </a:p>
      </dgm:t>
    </dgm:pt>
    <dgm:pt modelId="{649716CD-7A76-4391-AFEF-57E3041BA68A}" type="sibTrans" cxnId="{1C9C7BFF-BDE2-4A18-BAB1-64500A47B370}">
      <dgm:prSet/>
      <dgm:spPr/>
      <dgm:t>
        <a:bodyPr/>
        <a:lstStyle/>
        <a:p>
          <a:endParaRPr lang="es-CL"/>
        </a:p>
      </dgm:t>
    </dgm:pt>
    <dgm:pt modelId="{40E4EA1D-2860-4216-B544-EB09AAEACF27}" type="pres">
      <dgm:prSet presAssocID="{1F99C7AA-2185-488D-A0E3-C9718F42EF65}" presName="composite" presStyleCnt="0">
        <dgm:presLayoutVars>
          <dgm:chMax val="1"/>
          <dgm:dir/>
          <dgm:resizeHandles val="exact"/>
        </dgm:presLayoutVars>
      </dgm:prSet>
      <dgm:spPr/>
    </dgm:pt>
    <dgm:pt modelId="{31C7B113-4223-4784-AFA0-1B2C656EB3B9}" type="pres">
      <dgm:prSet presAssocID="{1F99C7AA-2185-488D-A0E3-C9718F42EF65}" presName="radial" presStyleCnt="0">
        <dgm:presLayoutVars>
          <dgm:animLvl val="ctr"/>
        </dgm:presLayoutVars>
      </dgm:prSet>
      <dgm:spPr/>
    </dgm:pt>
    <dgm:pt modelId="{0A1752F6-BA7F-4DF2-8AF2-9726863BAED0}" type="pres">
      <dgm:prSet presAssocID="{DFA911D6-B004-4F6B-AA6C-9598F49C3E33}" presName="centerShape" presStyleLbl="vennNode1" presStyleIdx="0" presStyleCnt="8"/>
      <dgm:spPr/>
    </dgm:pt>
    <dgm:pt modelId="{BD8D5D8E-476F-489F-A1A5-0B13AAF14160}" type="pres">
      <dgm:prSet presAssocID="{D9FCA707-AA19-44F4-923B-7931C0DF6F5B}" presName="node" presStyleLbl="vennNode1" presStyleIdx="1" presStyleCnt="8" custRadScaleRad="98492" custRadScaleInc="-2295">
        <dgm:presLayoutVars>
          <dgm:bulletEnabled val="1"/>
        </dgm:presLayoutVars>
      </dgm:prSet>
      <dgm:spPr/>
    </dgm:pt>
    <dgm:pt modelId="{01B9B9E3-2989-4B12-BDFB-990FD43C55FA}" type="pres">
      <dgm:prSet presAssocID="{D9805CCA-81F3-4247-816B-4D350C441034}" presName="node" presStyleLbl="vennNode1" presStyleIdx="2" presStyleCnt="8">
        <dgm:presLayoutVars>
          <dgm:bulletEnabled val="1"/>
        </dgm:presLayoutVars>
      </dgm:prSet>
      <dgm:spPr/>
    </dgm:pt>
    <dgm:pt modelId="{24985643-C930-45E4-8C5A-4CA0CB2EDC66}" type="pres">
      <dgm:prSet presAssocID="{9739BEA1-5416-4E31-820C-4A6AC653C9EF}" presName="node" presStyleLbl="vennNode1" presStyleIdx="3" presStyleCnt="8">
        <dgm:presLayoutVars>
          <dgm:bulletEnabled val="1"/>
        </dgm:presLayoutVars>
      </dgm:prSet>
      <dgm:spPr/>
    </dgm:pt>
    <dgm:pt modelId="{58BC632D-67E2-44AA-A797-6A2428EB13EB}" type="pres">
      <dgm:prSet presAssocID="{76718512-6C70-4786-B0AE-2F23CFBF3D02}" presName="node" presStyleLbl="vennNode1" presStyleIdx="4" presStyleCnt="8">
        <dgm:presLayoutVars>
          <dgm:bulletEnabled val="1"/>
        </dgm:presLayoutVars>
      </dgm:prSet>
      <dgm:spPr/>
    </dgm:pt>
    <dgm:pt modelId="{A570F28F-81AB-4254-A7B8-BBCCC62A6DF2}" type="pres">
      <dgm:prSet presAssocID="{6832B1A2-F0E6-499A-A82B-ED168ED8F4B1}" presName="node" presStyleLbl="vennNode1" presStyleIdx="5" presStyleCnt="8">
        <dgm:presLayoutVars>
          <dgm:bulletEnabled val="1"/>
        </dgm:presLayoutVars>
      </dgm:prSet>
      <dgm:spPr/>
    </dgm:pt>
    <dgm:pt modelId="{E4F8B5FC-2635-49D0-BFF3-38A528AEF2ED}" type="pres">
      <dgm:prSet presAssocID="{9E0B0C0F-A9CB-4703-8994-FFB77587F385}" presName="node" presStyleLbl="vennNode1" presStyleIdx="6" presStyleCnt="8">
        <dgm:presLayoutVars>
          <dgm:bulletEnabled val="1"/>
        </dgm:presLayoutVars>
      </dgm:prSet>
      <dgm:spPr/>
    </dgm:pt>
    <dgm:pt modelId="{6A6AF681-0450-4830-A377-A028E12CB618}" type="pres">
      <dgm:prSet presAssocID="{8EB5D195-E4A7-47A9-AC6A-811EF279CD88}" presName="node" presStyleLbl="vennNode1" presStyleIdx="7" presStyleCnt="8">
        <dgm:presLayoutVars>
          <dgm:bulletEnabled val="1"/>
        </dgm:presLayoutVars>
      </dgm:prSet>
      <dgm:spPr/>
    </dgm:pt>
  </dgm:ptLst>
  <dgm:cxnLst>
    <dgm:cxn modelId="{AC057B0C-8D04-4948-A372-A713F86E164B}" srcId="{DFA911D6-B004-4F6B-AA6C-9598F49C3E33}" destId="{9739BEA1-5416-4E31-820C-4A6AC653C9EF}" srcOrd="2" destOrd="0" parTransId="{1720AEFA-3DBB-4AF2-8E1B-C316BEE0E244}" sibTransId="{CBEA5D30-9026-42B2-B448-BD7CA6F96D8B}"/>
    <dgm:cxn modelId="{E99E0A24-96B8-4ADA-97E6-4322A229373F}" type="presOf" srcId="{D9805CCA-81F3-4247-816B-4D350C441034}" destId="{01B9B9E3-2989-4B12-BDFB-990FD43C55FA}" srcOrd="0" destOrd="0" presId="urn:microsoft.com/office/officeart/2005/8/layout/radial3"/>
    <dgm:cxn modelId="{A9469228-2219-4A3D-BF70-040E9735952C}" type="presOf" srcId="{76718512-6C70-4786-B0AE-2F23CFBF3D02}" destId="{58BC632D-67E2-44AA-A797-6A2428EB13EB}" srcOrd="0" destOrd="0" presId="urn:microsoft.com/office/officeart/2005/8/layout/radial3"/>
    <dgm:cxn modelId="{DEF8E32D-F286-43AB-9D74-DB1198AFB716}" srcId="{1F99C7AA-2185-488D-A0E3-C9718F42EF65}" destId="{DFA911D6-B004-4F6B-AA6C-9598F49C3E33}" srcOrd="0" destOrd="0" parTransId="{14F5C140-6441-4C10-8FCF-1D8CAD419981}" sibTransId="{98584B18-FEF1-48D8-9A28-E6709788A0B0}"/>
    <dgm:cxn modelId="{60F89D3B-2534-4954-8906-966210D5EFDF}" type="presOf" srcId="{DFA911D6-B004-4F6B-AA6C-9598F49C3E33}" destId="{0A1752F6-BA7F-4DF2-8AF2-9726863BAED0}" srcOrd="0" destOrd="0" presId="urn:microsoft.com/office/officeart/2005/8/layout/radial3"/>
    <dgm:cxn modelId="{491C8D5E-B11C-41B6-8B84-E5CA88F9FAA2}" srcId="{DFA911D6-B004-4F6B-AA6C-9598F49C3E33}" destId="{D9FCA707-AA19-44F4-923B-7931C0DF6F5B}" srcOrd="0" destOrd="0" parTransId="{08A195AC-E490-404A-8FA0-0A1914DD342B}" sibTransId="{6D6A0010-BF8F-4DDC-8E5F-441DC9107237}"/>
    <dgm:cxn modelId="{B5402252-3A55-4184-9D3A-CF5D1953A77F}" type="presOf" srcId="{9739BEA1-5416-4E31-820C-4A6AC653C9EF}" destId="{24985643-C930-45E4-8C5A-4CA0CB2EDC66}" srcOrd="0" destOrd="0" presId="urn:microsoft.com/office/officeart/2005/8/layout/radial3"/>
    <dgm:cxn modelId="{65B5BA77-A3F5-4F98-8AC7-F3359D745D61}" srcId="{DFA911D6-B004-4F6B-AA6C-9598F49C3E33}" destId="{76718512-6C70-4786-B0AE-2F23CFBF3D02}" srcOrd="3" destOrd="0" parTransId="{50C81B8C-7E93-4E65-9232-6F562E9A5F04}" sibTransId="{6D86B814-060F-4C43-8D27-41170D52A7EA}"/>
    <dgm:cxn modelId="{0464D457-D9F1-4A9F-82D5-DCDC25162966}" srcId="{DFA911D6-B004-4F6B-AA6C-9598F49C3E33}" destId="{D9805CCA-81F3-4247-816B-4D350C441034}" srcOrd="1" destOrd="0" parTransId="{6BC32FCF-5519-4FD5-9A70-5A34EEF540D0}" sibTransId="{E7DAAEC7-915C-47AB-9EC9-D10AFEB47F06}"/>
    <dgm:cxn modelId="{FF63797A-BBE8-4281-8B7F-118ACE1884E1}" type="presOf" srcId="{1F99C7AA-2185-488D-A0E3-C9718F42EF65}" destId="{40E4EA1D-2860-4216-B544-EB09AAEACF27}" srcOrd="0" destOrd="0" presId="urn:microsoft.com/office/officeart/2005/8/layout/radial3"/>
    <dgm:cxn modelId="{7EF28281-EA2F-4E62-82E6-6941F5962B8F}" type="presOf" srcId="{8EB5D195-E4A7-47A9-AC6A-811EF279CD88}" destId="{6A6AF681-0450-4830-A377-A028E12CB618}" srcOrd="0" destOrd="0" presId="urn:microsoft.com/office/officeart/2005/8/layout/radial3"/>
    <dgm:cxn modelId="{C0BD708C-F7F2-46D3-A250-CAD75054B324}" type="presOf" srcId="{9E0B0C0F-A9CB-4703-8994-FFB77587F385}" destId="{E4F8B5FC-2635-49D0-BFF3-38A528AEF2ED}" srcOrd="0" destOrd="0" presId="urn:microsoft.com/office/officeart/2005/8/layout/radial3"/>
    <dgm:cxn modelId="{6F7E2D8F-433F-4554-AE07-75FDB3C0434D}" type="presOf" srcId="{6832B1A2-F0E6-499A-A82B-ED168ED8F4B1}" destId="{A570F28F-81AB-4254-A7B8-BBCCC62A6DF2}" srcOrd="0" destOrd="0" presId="urn:microsoft.com/office/officeart/2005/8/layout/radial3"/>
    <dgm:cxn modelId="{C9D498BB-4CAF-4B38-AF9B-97EC5DFACC0D}" srcId="{DFA911D6-B004-4F6B-AA6C-9598F49C3E33}" destId="{9E0B0C0F-A9CB-4703-8994-FFB77587F385}" srcOrd="5" destOrd="0" parTransId="{A6EAAD3A-29BF-4E8D-982D-3E294DA1530B}" sibTransId="{A8C27D75-48B0-4ECC-A235-AAB45E5F4531}"/>
    <dgm:cxn modelId="{C57333BF-2018-4EC6-85E7-803E43AC5487}" type="presOf" srcId="{D9FCA707-AA19-44F4-923B-7931C0DF6F5B}" destId="{BD8D5D8E-476F-489F-A1A5-0B13AAF14160}" srcOrd="0" destOrd="0" presId="urn:microsoft.com/office/officeart/2005/8/layout/radial3"/>
    <dgm:cxn modelId="{9F5E28DB-ED90-4746-9502-3282E7F0C913}" srcId="{DFA911D6-B004-4F6B-AA6C-9598F49C3E33}" destId="{6832B1A2-F0E6-499A-A82B-ED168ED8F4B1}" srcOrd="4" destOrd="0" parTransId="{F98C5566-934A-42D1-ADAF-65C563D6E903}" sibTransId="{80C97FED-AFB9-4298-AABB-92B5E8FBDA76}"/>
    <dgm:cxn modelId="{1C9C7BFF-BDE2-4A18-BAB1-64500A47B370}" srcId="{DFA911D6-B004-4F6B-AA6C-9598F49C3E33}" destId="{8EB5D195-E4A7-47A9-AC6A-811EF279CD88}" srcOrd="6" destOrd="0" parTransId="{89C9EA84-B075-4908-83D8-FF1D21552D3C}" sibTransId="{649716CD-7A76-4391-AFEF-57E3041BA68A}"/>
    <dgm:cxn modelId="{72F476C3-9059-465B-9327-DC4059FF643A}" type="presParOf" srcId="{40E4EA1D-2860-4216-B544-EB09AAEACF27}" destId="{31C7B113-4223-4784-AFA0-1B2C656EB3B9}" srcOrd="0" destOrd="0" presId="urn:microsoft.com/office/officeart/2005/8/layout/radial3"/>
    <dgm:cxn modelId="{DBC42EBF-0B0A-41A0-A74C-5A6F6B7543EC}" type="presParOf" srcId="{31C7B113-4223-4784-AFA0-1B2C656EB3B9}" destId="{0A1752F6-BA7F-4DF2-8AF2-9726863BAED0}" srcOrd="0" destOrd="0" presId="urn:microsoft.com/office/officeart/2005/8/layout/radial3"/>
    <dgm:cxn modelId="{67C50156-641C-4A81-9B6E-3042F1E44AE0}" type="presParOf" srcId="{31C7B113-4223-4784-AFA0-1B2C656EB3B9}" destId="{BD8D5D8E-476F-489F-A1A5-0B13AAF14160}" srcOrd="1" destOrd="0" presId="urn:microsoft.com/office/officeart/2005/8/layout/radial3"/>
    <dgm:cxn modelId="{6772CC79-643A-4D27-97F4-9CDDCFB204A3}" type="presParOf" srcId="{31C7B113-4223-4784-AFA0-1B2C656EB3B9}" destId="{01B9B9E3-2989-4B12-BDFB-990FD43C55FA}" srcOrd="2" destOrd="0" presId="urn:microsoft.com/office/officeart/2005/8/layout/radial3"/>
    <dgm:cxn modelId="{A5C71B5F-8BA3-456A-AFBB-B7FEB92991C6}" type="presParOf" srcId="{31C7B113-4223-4784-AFA0-1B2C656EB3B9}" destId="{24985643-C930-45E4-8C5A-4CA0CB2EDC66}" srcOrd="3" destOrd="0" presId="urn:microsoft.com/office/officeart/2005/8/layout/radial3"/>
    <dgm:cxn modelId="{26284AAA-B154-47AD-83CE-999D922EE57F}" type="presParOf" srcId="{31C7B113-4223-4784-AFA0-1B2C656EB3B9}" destId="{58BC632D-67E2-44AA-A797-6A2428EB13EB}" srcOrd="4" destOrd="0" presId="urn:microsoft.com/office/officeart/2005/8/layout/radial3"/>
    <dgm:cxn modelId="{9797408A-3675-4697-8AD6-86CB9784CF65}" type="presParOf" srcId="{31C7B113-4223-4784-AFA0-1B2C656EB3B9}" destId="{A570F28F-81AB-4254-A7B8-BBCCC62A6DF2}" srcOrd="5" destOrd="0" presId="urn:microsoft.com/office/officeart/2005/8/layout/radial3"/>
    <dgm:cxn modelId="{BA2DF7E8-E8E6-480D-B6C9-A9F1A8D1E550}" type="presParOf" srcId="{31C7B113-4223-4784-AFA0-1B2C656EB3B9}" destId="{E4F8B5FC-2635-49D0-BFF3-38A528AEF2ED}" srcOrd="6" destOrd="0" presId="urn:microsoft.com/office/officeart/2005/8/layout/radial3"/>
    <dgm:cxn modelId="{E1352090-ED38-4C96-AF7A-C95AC4046923}" type="presParOf" srcId="{31C7B113-4223-4784-AFA0-1B2C656EB3B9}" destId="{6A6AF681-0450-4830-A377-A028E12CB618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FECD13-8F1B-4967-9042-3353BD18A347}">
      <dsp:nvSpPr>
        <dsp:cNvPr id="0" name=""/>
        <dsp:cNvSpPr/>
      </dsp:nvSpPr>
      <dsp:spPr>
        <a:xfrm rot="5400000">
          <a:off x="206519" y="3651447"/>
          <a:ext cx="618201" cy="10286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E088F1-5276-4614-9EEE-0B251760D523}">
      <dsp:nvSpPr>
        <dsp:cNvPr id="0" name=""/>
        <dsp:cNvSpPr/>
      </dsp:nvSpPr>
      <dsp:spPr>
        <a:xfrm rot="2797855">
          <a:off x="166551" y="4257555"/>
          <a:ext cx="928691" cy="814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i="1" kern="1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rPr>
            <a:t>Título </a:t>
          </a:r>
          <a:endParaRPr lang="es-CL" sz="1800" kern="1200" dirty="0">
            <a:solidFill>
              <a:srgbClr val="0000FF"/>
            </a:solidFill>
          </a:endParaRPr>
        </a:p>
      </dsp:txBody>
      <dsp:txXfrm>
        <a:off x="166551" y="4257555"/>
        <a:ext cx="928691" cy="814052"/>
      </dsp:txXfrm>
    </dsp:sp>
    <dsp:sp modelId="{07E68D20-DA67-4B55-AEC7-359128980FBD}">
      <dsp:nvSpPr>
        <dsp:cNvPr id="0" name=""/>
        <dsp:cNvSpPr/>
      </dsp:nvSpPr>
      <dsp:spPr>
        <a:xfrm>
          <a:off x="856793" y="3575715"/>
          <a:ext cx="175224" cy="1752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2C2DA6-6A4D-4CBA-B50C-8CF06477C3F9}">
      <dsp:nvSpPr>
        <dsp:cNvPr id="0" name=""/>
        <dsp:cNvSpPr/>
      </dsp:nvSpPr>
      <dsp:spPr>
        <a:xfrm rot="5400000">
          <a:off x="1343419" y="3370120"/>
          <a:ext cx="618201" cy="10286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A190-BE7F-44E7-9BF7-BEBBB37B76BD}">
      <dsp:nvSpPr>
        <dsp:cNvPr id="0" name=""/>
        <dsp:cNvSpPr/>
      </dsp:nvSpPr>
      <dsp:spPr>
        <a:xfrm>
          <a:off x="1240226" y="3677471"/>
          <a:ext cx="928691" cy="814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4000" kern="1200"/>
        </a:p>
      </dsp:txBody>
      <dsp:txXfrm>
        <a:off x="1240226" y="3677471"/>
        <a:ext cx="928691" cy="814052"/>
      </dsp:txXfrm>
    </dsp:sp>
    <dsp:sp modelId="{F7418C78-F0AE-4E63-9D71-DBACF6B52F2E}">
      <dsp:nvSpPr>
        <dsp:cNvPr id="0" name=""/>
        <dsp:cNvSpPr/>
      </dsp:nvSpPr>
      <dsp:spPr>
        <a:xfrm>
          <a:off x="1993692" y="3294388"/>
          <a:ext cx="175224" cy="1752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2E07CF-8F58-440A-BD5C-24D632747E71}">
      <dsp:nvSpPr>
        <dsp:cNvPr id="0" name=""/>
        <dsp:cNvSpPr/>
      </dsp:nvSpPr>
      <dsp:spPr>
        <a:xfrm rot="5400000">
          <a:off x="2480319" y="3088793"/>
          <a:ext cx="618201" cy="10286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28B47D-E4CD-431E-945A-D5608045C160}">
      <dsp:nvSpPr>
        <dsp:cNvPr id="0" name=""/>
        <dsp:cNvSpPr/>
      </dsp:nvSpPr>
      <dsp:spPr>
        <a:xfrm>
          <a:off x="2377125" y="3396144"/>
          <a:ext cx="928691" cy="814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4000" kern="1200"/>
        </a:p>
      </dsp:txBody>
      <dsp:txXfrm>
        <a:off x="2377125" y="3396144"/>
        <a:ext cx="928691" cy="814052"/>
      </dsp:txXfrm>
    </dsp:sp>
    <dsp:sp modelId="{0995D42D-2B4D-4BF5-940E-91A08654A3C4}">
      <dsp:nvSpPr>
        <dsp:cNvPr id="0" name=""/>
        <dsp:cNvSpPr/>
      </dsp:nvSpPr>
      <dsp:spPr>
        <a:xfrm>
          <a:off x="3130592" y="3013061"/>
          <a:ext cx="175224" cy="1752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17C5CA-A8E6-4964-BD8D-FE4937D05879}">
      <dsp:nvSpPr>
        <dsp:cNvPr id="0" name=""/>
        <dsp:cNvSpPr/>
      </dsp:nvSpPr>
      <dsp:spPr>
        <a:xfrm rot="5400000">
          <a:off x="3617218" y="2807466"/>
          <a:ext cx="618201" cy="10286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38C6EC-1674-41F7-807A-201AE1D77DC6}">
      <dsp:nvSpPr>
        <dsp:cNvPr id="0" name=""/>
        <dsp:cNvSpPr/>
      </dsp:nvSpPr>
      <dsp:spPr>
        <a:xfrm>
          <a:off x="3514025" y="3114817"/>
          <a:ext cx="928691" cy="814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4000" kern="1200"/>
        </a:p>
      </dsp:txBody>
      <dsp:txXfrm>
        <a:off x="3514025" y="3114817"/>
        <a:ext cx="928691" cy="814052"/>
      </dsp:txXfrm>
    </dsp:sp>
    <dsp:sp modelId="{E469F62F-73D8-46AB-8307-E3455AD7AE68}">
      <dsp:nvSpPr>
        <dsp:cNvPr id="0" name=""/>
        <dsp:cNvSpPr/>
      </dsp:nvSpPr>
      <dsp:spPr>
        <a:xfrm>
          <a:off x="4267492" y="2731734"/>
          <a:ext cx="175224" cy="1752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7407CE-C334-4159-A5AC-F9A17F796379}">
      <dsp:nvSpPr>
        <dsp:cNvPr id="0" name=""/>
        <dsp:cNvSpPr/>
      </dsp:nvSpPr>
      <dsp:spPr>
        <a:xfrm rot="5400000">
          <a:off x="4754118" y="2526139"/>
          <a:ext cx="618201" cy="10286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C68357-C206-44A3-901A-67EA8367D7E5}">
      <dsp:nvSpPr>
        <dsp:cNvPr id="0" name=""/>
        <dsp:cNvSpPr/>
      </dsp:nvSpPr>
      <dsp:spPr>
        <a:xfrm>
          <a:off x="4650925" y="2833490"/>
          <a:ext cx="928691" cy="814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4000" kern="1200"/>
        </a:p>
      </dsp:txBody>
      <dsp:txXfrm>
        <a:off x="4650925" y="2833490"/>
        <a:ext cx="928691" cy="814052"/>
      </dsp:txXfrm>
    </dsp:sp>
    <dsp:sp modelId="{AED660A8-236D-4226-8AA7-2FA7436D97E0}">
      <dsp:nvSpPr>
        <dsp:cNvPr id="0" name=""/>
        <dsp:cNvSpPr/>
      </dsp:nvSpPr>
      <dsp:spPr>
        <a:xfrm>
          <a:off x="5404392" y="2450407"/>
          <a:ext cx="175224" cy="1752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AB6B49-0CC6-40EE-9751-5424324693B0}">
      <dsp:nvSpPr>
        <dsp:cNvPr id="0" name=""/>
        <dsp:cNvSpPr/>
      </dsp:nvSpPr>
      <dsp:spPr>
        <a:xfrm rot="5400000">
          <a:off x="5891018" y="2244812"/>
          <a:ext cx="618201" cy="10286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A4C26-91DB-4A36-B7F7-E1479A27B8E2}">
      <dsp:nvSpPr>
        <dsp:cNvPr id="0" name=""/>
        <dsp:cNvSpPr/>
      </dsp:nvSpPr>
      <dsp:spPr>
        <a:xfrm>
          <a:off x="5787825" y="2552163"/>
          <a:ext cx="928691" cy="814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4000" kern="1200"/>
        </a:p>
      </dsp:txBody>
      <dsp:txXfrm>
        <a:off x="5787825" y="2552163"/>
        <a:ext cx="928691" cy="814052"/>
      </dsp:txXfrm>
    </dsp:sp>
    <dsp:sp modelId="{563244D0-F9D7-45C5-B543-57482147E683}">
      <dsp:nvSpPr>
        <dsp:cNvPr id="0" name=""/>
        <dsp:cNvSpPr/>
      </dsp:nvSpPr>
      <dsp:spPr>
        <a:xfrm>
          <a:off x="6541291" y="2169080"/>
          <a:ext cx="175224" cy="1752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A9C54C-E69D-4332-8E29-1CD09DC24F08}">
      <dsp:nvSpPr>
        <dsp:cNvPr id="0" name=""/>
        <dsp:cNvSpPr/>
      </dsp:nvSpPr>
      <dsp:spPr>
        <a:xfrm rot="5400000">
          <a:off x="7004601" y="1858190"/>
          <a:ext cx="618201" cy="10286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A2532-970C-4F56-8551-780234DBCBD1}">
      <dsp:nvSpPr>
        <dsp:cNvPr id="0" name=""/>
        <dsp:cNvSpPr/>
      </dsp:nvSpPr>
      <dsp:spPr>
        <a:xfrm rot="1338471">
          <a:off x="6877047" y="2477052"/>
          <a:ext cx="1939674" cy="418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i="1" kern="1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rPr>
            <a:t>Conclusiones</a:t>
          </a:r>
          <a:endParaRPr lang="es-CL" sz="1800" kern="1200" dirty="0">
            <a:solidFill>
              <a:srgbClr val="0000FF"/>
            </a:solidFill>
          </a:endParaRPr>
        </a:p>
      </dsp:txBody>
      <dsp:txXfrm>
        <a:off x="6877047" y="2477052"/>
        <a:ext cx="1939674" cy="418545"/>
      </dsp:txXfrm>
    </dsp:sp>
    <dsp:sp modelId="{7071C53A-6C0B-488E-894C-9521EB09C190}">
      <dsp:nvSpPr>
        <dsp:cNvPr id="0" name=""/>
        <dsp:cNvSpPr/>
      </dsp:nvSpPr>
      <dsp:spPr>
        <a:xfrm>
          <a:off x="8081640" y="2085506"/>
          <a:ext cx="175224" cy="1752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5145D-5D2B-4941-BD1E-0B90FF6271F9}">
      <dsp:nvSpPr>
        <dsp:cNvPr id="0" name=""/>
        <dsp:cNvSpPr/>
      </dsp:nvSpPr>
      <dsp:spPr>
        <a:xfrm rot="5400000">
          <a:off x="8130038" y="1538763"/>
          <a:ext cx="618201" cy="10286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44FF7F-7C92-4E71-9279-F2F7F3FFB22C}">
      <dsp:nvSpPr>
        <dsp:cNvPr id="0" name=""/>
        <dsp:cNvSpPr/>
      </dsp:nvSpPr>
      <dsp:spPr>
        <a:xfrm>
          <a:off x="8061624" y="2187263"/>
          <a:ext cx="928691" cy="814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000" b="1" kern="1200" dirty="0">
            <a:solidFill>
              <a:srgbClr val="0000FF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61624" y="2187263"/>
        <a:ext cx="928691" cy="8140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752F6-BA7F-4DF2-8AF2-9726863BAED0}">
      <dsp:nvSpPr>
        <dsp:cNvPr id="0" name=""/>
        <dsp:cNvSpPr/>
      </dsp:nvSpPr>
      <dsp:spPr>
        <a:xfrm>
          <a:off x="2979390" y="1618385"/>
          <a:ext cx="3871019" cy="387101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5900" kern="1200" dirty="0"/>
            <a:t>Consejos</a:t>
          </a:r>
        </a:p>
      </dsp:txBody>
      <dsp:txXfrm>
        <a:off x="3546288" y="2185283"/>
        <a:ext cx="2737223" cy="2737223"/>
      </dsp:txXfrm>
    </dsp:sp>
    <dsp:sp modelId="{BD8D5D8E-476F-489F-A1A5-0B13AAF14160}">
      <dsp:nvSpPr>
        <dsp:cNvPr id="0" name=""/>
        <dsp:cNvSpPr/>
      </dsp:nvSpPr>
      <dsp:spPr>
        <a:xfrm>
          <a:off x="3895972" y="102358"/>
          <a:ext cx="1935509" cy="193550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Tiempos </a:t>
          </a:r>
        </a:p>
      </dsp:txBody>
      <dsp:txXfrm>
        <a:off x="4179421" y="385807"/>
        <a:ext cx="1368611" cy="1368611"/>
      </dsp:txXfrm>
    </dsp:sp>
    <dsp:sp modelId="{01B9B9E3-2989-4B12-BDFB-990FD43C55FA}">
      <dsp:nvSpPr>
        <dsp:cNvPr id="0" name=""/>
        <dsp:cNvSpPr/>
      </dsp:nvSpPr>
      <dsp:spPr>
        <a:xfrm>
          <a:off x="5919194" y="1013483"/>
          <a:ext cx="1935509" cy="193550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Revista </a:t>
          </a:r>
        </a:p>
      </dsp:txBody>
      <dsp:txXfrm>
        <a:off x="6202643" y="1296932"/>
        <a:ext cx="1368611" cy="1368611"/>
      </dsp:txXfrm>
    </dsp:sp>
    <dsp:sp modelId="{24985643-C930-45E4-8C5A-4CA0CB2EDC66}">
      <dsp:nvSpPr>
        <dsp:cNvPr id="0" name=""/>
        <dsp:cNvSpPr/>
      </dsp:nvSpPr>
      <dsp:spPr>
        <a:xfrm>
          <a:off x="6406251" y="3147415"/>
          <a:ext cx="1935509" cy="1935509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Rechazo </a:t>
          </a:r>
        </a:p>
      </dsp:txBody>
      <dsp:txXfrm>
        <a:off x="6689700" y="3430864"/>
        <a:ext cx="1368611" cy="1368611"/>
      </dsp:txXfrm>
    </dsp:sp>
    <dsp:sp modelId="{58BC632D-67E2-44AA-A797-6A2428EB13EB}">
      <dsp:nvSpPr>
        <dsp:cNvPr id="0" name=""/>
        <dsp:cNvSpPr/>
      </dsp:nvSpPr>
      <dsp:spPr>
        <a:xfrm>
          <a:off x="5041550" y="4858696"/>
          <a:ext cx="1935509" cy="1935509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Re-escribir</a:t>
          </a:r>
        </a:p>
      </dsp:txBody>
      <dsp:txXfrm>
        <a:off x="5324999" y="5142145"/>
        <a:ext cx="1368611" cy="1368611"/>
      </dsp:txXfrm>
    </dsp:sp>
    <dsp:sp modelId="{A570F28F-81AB-4254-A7B8-BBCCC62A6DF2}">
      <dsp:nvSpPr>
        <dsp:cNvPr id="0" name=""/>
        <dsp:cNvSpPr/>
      </dsp:nvSpPr>
      <dsp:spPr>
        <a:xfrm>
          <a:off x="2852740" y="4858696"/>
          <a:ext cx="1935509" cy="193550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Primer borrador</a:t>
          </a:r>
        </a:p>
      </dsp:txBody>
      <dsp:txXfrm>
        <a:off x="3136189" y="5142145"/>
        <a:ext cx="1368611" cy="1368611"/>
      </dsp:txXfrm>
    </dsp:sp>
    <dsp:sp modelId="{E4F8B5FC-2635-49D0-BFF3-38A528AEF2ED}">
      <dsp:nvSpPr>
        <dsp:cNvPr id="0" name=""/>
        <dsp:cNvSpPr/>
      </dsp:nvSpPr>
      <dsp:spPr>
        <a:xfrm>
          <a:off x="1488039" y="3147415"/>
          <a:ext cx="1935509" cy="193550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Revisar por otros</a:t>
          </a:r>
        </a:p>
      </dsp:txBody>
      <dsp:txXfrm>
        <a:off x="1771488" y="3430864"/>
        <a:ext cx="1368611" cy="1368611"/>
      </dsp:txXfrm>
    </dsp:sp>
    <dsp:sp modelId="{6A6AF681-0450-4830-A377-A028E12CB618}">
      <dsp:nvSpPr>
        <dsp:cNvPr id="0" name=""/>
        <dsp:cNvSpPr/>
      </dsp:nvSpPr>
      <dsp:spPr>
        <a:xfrm>
          <a:off x="1975095" y="1013483"/>
          <a:ext cx="1935509" cy="193550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Frustración </a:t>
          </a:r>
        </a:p>
      </dsp:txBody>
      <dsp:txXfrm>
        <a:off x="2258544" y="1296932"/>
        <a:ext cx="1368611" cy="1368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340BD-1DF3-4B75-8032-3D83B609245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0549E9-A6CE-4811-B986-1196A1744DC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0549E9-A6CE-4811-B986-1196A1744DC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21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0549E9-A6CE-4811-B986-1196A1744DC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68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0549E9-A6CE-4811-B986-1196A1744DC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00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Científico Británico </a:t>
            </a:r>
            <a:r>
              <a:rPr lang="es-E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Profesor de Medicina Basada en la Evidencia y director del Instituto Bennett para la Ciencia de Datos Aplicada en la Universidad de Oxford.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0549E9-A6CE-4811-B986-1196A1744DC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08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0549E9-A6CE-4811-B986-1196A1744DC8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22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549E9-A6CE-4811-B986-1196A1744DC8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214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EBDDC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BCD38D-78EC-46D0-B657-A3E0CF528580}" type="slidenum">
              <a:rPr lang="en-US" smtClean="0">
                <a:solidFill>
                  <a:srgbClr val="EBDDC3"/>
                </a:solidFill>
              </a:rPr>
              <a:pPr/>
              <a:t>‹Nº›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92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27248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326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853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0383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31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BCD38D-78EC-46D0-B657-A3E0CF528580}" type="slidenum">
              <a:rPr lang="en-US" smtClean="0">
                <a:solidFill>
                  <a:srgbClr val="775F55"/>
                </a:solidFill>
              </a:rPr>
              <a:pPr/>
              <a:t>‹Nº›</a:t>
            </a:fld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28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90748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783552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392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86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715688E-6603-4C98-B128-15227753DF3B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715688E-6603-4C98-B128-15227753DF3B}" type="datetimeFigureOut">
              <a:rPr lang="en-US" smtClean="0">
                <a:solidFill>
                  <a:srgbClr val="775F55"/>
                </a:solidFill>
              </a:rPr>
              <a:pPr/>
              <a:t>4/11/2025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EBCD38D-78EC-46D0-B657-A3E0CF52858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3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jose.sanchez@uvm.c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jose.sanchez@uvm.c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mesh/" TargetMode="External"/><Relationship Id="rId2" Type="http://schemas.openxmlformats.org/officeDocument/2006/relationships/hyperlink" Target="https://decs.bvsalud.org/es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youtube.com/watch?v=TV7Dj8lch4k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orcid.org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orcid.org/0000-0001-7347-028X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scielo.isciii.es/scielo.php?script=sci_arttext&amp;pid=S1132-12962022000300014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I3Wkvx_ZaFo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fundacionindex.com/wp-content/uploads/2023/09/CITACION22.pdf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scholar.google.es/citations?hl=es&amp;pli=1&amp;user=JQUvRj0AAAAJ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www.google.com/search?q=el+conocimiento+publicado+en+enfermer%C3%ADa&amp;sca_esv=f750d49bbf2d88fe&amp;biw=1280&amp;bih=551&amp;tbm=vid&amp;sxsrf=ADLYWIItKPG_5LP_K6RWvIFNhVRcTWm5sA%3A1723581619499&amp;ei=s8S7ZpycHobD5OUP6Nz86AQ&amp;oq=el+conocimiento+publicado+&amp;gs_lp=Eg1nd3Mtd2l6LXZpZGVvIhplbCBjb25vY2ltaWVudG8gcHVibGljYWRvICoCCAAyBRAhGKABMgUQIRigAUivb1DyJFicX3AAeACQAQCYAdgCoAH2EKoBCDIzLjMuMC4xuAEByAEA-AEBmAIboALNEcICBBAjGCfCAggQABiABBiiBMICBRAAGIAEwgILEAAYgAQYsQMYgwHCAggQABiABBixA8ICDhAAGIAEGLEDGIMBGIoFwgIKEAAYgAQYQxiKBcICDRAAGIAEGLEDGEMYigXCAhAQABiABBixAxhDGIMBGIoFwgIGEAAYFhgewgIFECEYnwWYAwCIBgGSBwgyMy4zLjAuMaAHv4UB&amp;sclient=gws-wiz-video#fpstate=ive&amp;vld=cid:55525880,vid:SpndWlhIy_A,st:0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mesh/?term=enfermer%C3%ADa" TargetMode="External"/><Relationship Id="rId2" Type="http://schemas.openxmlformats.org/officeDocument/2006/relationships/hyperlink" Target="https://decs2020.bvsalud.org/cgi-bin/wxis1660.exe/decsserver/?IsisScript=../cgi-bin/decsserver/decsserver.xis&amp;interface_language=e&amp;previous_page=homepage&amp;previous_task=NULL&amp;task=start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9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mailto:jsancher1967@gmail.com" TargetMode="External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609600"/>
            <a:ext cx="11049000" cy="10668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CL" sz="3200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s-CL" sz="3200" b="1" dirty="0">
                <a:solidFill>
                  <a:srgbClr val="FFFF00"/>
                </a:solidFill>
              </a:rPr>
              <a:t>Colegio dominicano de profesionales de enfermería </a:t>
            </a:r>
            <a:br>
              <a:rPr lang="es-CL" sz="3200" b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s-CL" sz="3200" b="1" dirty="0">
                <a:solidFill>
                  <a:schemeClr val="tx1">
                    <a:lumMod val="95000"/>
                  </a:schemeClr>
                </a:solidFill>
              </a:rPr>
              <a:t>tercer precongreso </a:t>
            </a:r>
            <a:endParaRPr lang="es-CL" sz="3200" b="1" i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600" y="5987144"/>
            <a:ext cx="8940800" cy="6858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  <a:r>
              <a:rPr lang="es-CL" sz="2800" b="1" i="1" dirty="0">
                <a:solidFill>
                  <a:srgbClr val="0033C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e-mail:  jsancher1976</a:t>
            </a:r>
            <a:r>
              <a:rPr lang="es-CL" sz="2800" b="1" i="1" noProof="0" dirty="0">
                <a:solidFill>
                  <a:srgbClr val="0033C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@gmail.com</a:t>
            </a:r>
            <a:endParaRPr lang="es-CL" b="1" i="1" noProof="0" dirty="0">
              <a:solidFill>
                <a:srgbClr val="000000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6BF8D8B-3DA6-3648-DE92-74893BEEBCBB}"/>
              </a:ext>
            </a:extLst>
          </p:cNvPr>
          <p:cNvSpPr txBox="1">
            <a:spLocks/>
          </p:cNvSpPr>
          <p:nvPr/>
        </p:nvSpPr>
        <p:spPr>
          <a:xfrm>
            <a:off x="1181100" y="6019800"/>
            <a:ext cx="1790700" cy="685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b="1" i="1" dirty="0">
                <a:solidFill>
                  <a:srgbClr val="000000"/>
                </a:solidFill>
              </a:rPr>
              <a:t>Académico: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A2FEC8-CF5C-D21C-A2BB-4A2627DC4CAB}"/>
              </a:ext>
            </a:extLst>
          </p:cNvPr>
          <p:cNvSpPr txBox="1">
            <a:spLocks/>
          </p:cNvSpPr>
          <p:nvPr/>
        </p:nvSpPr>
        <p:spPr>
          <a:xfrm>
            <a:off x="838200" y="2109109"/>
            <a:ext cx="11049000" cy="10668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ESPACIO PREPARATORIO PARA LA ELABORACION </a:t>
            </a:r>
          </a:p>
          <a:p>
            <a:pPr algn="ctr">
              <a:lnSpc>
                <a:spcPct val="150000"/>
              </a:lnSpc>
            </a:pPr>
            <a:r>
              <a:rPr lang="es-CL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DE ARTICULOS CIENTIFICOS </a:t>
            </a:r>
            <a:endParaRPr lang="es-CL" sz="2800" b="1" i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Bandera de República Dominicana: historia, origen y significado - Billiken">
            <a:extLst>
              <a:ext uri="{FF2B5EF4-FFF2-40B4-BE49-F238E27FC236}">
                <a16:creationId xmlns:a16="http://schemas.microsoft.com/office/drawing/2014/main" id="{855C4F5D-B92B-1786-7D79-CDF461CFC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49" y="3600450"/>
            <a:ext cx="3740151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andera Chilena 90 X 135 Cm Bandera De Chile Fiestas Patrias | Sodimac -  Falabella">
            <a:extLst>
              <a:ext uri="{FF2B5EF4-FFF2-40B4-BE49-F238E27FC236}">
                <a16:creationId xmlns:a16="http://schemas.microsoft.com/office/drawing/2014/main" id="{62251C53-7347-6BA4-AF4E-6D351DD75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b="20000"/>
          <a:stretch/>
        </p:blipFill>
        <p:spPr bwMode="auto">
          <a:xfrm>
            <a:off x="6553200" y="3581400"/>
            <a:ext cx="34290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457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70FCCB-9167-3BCC-EFBE-141E523CF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1D5A5-1B1F-44D3-D896-7E87F974C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57200"/>
            <a:ext cx="11049000" cy="4495800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>
                <a:solidFill>
                  <a:schemeClr val="tx1">
                    <a:lumMod val="95000"/>
                  </a:schemeClr>
                </a:solidFill>
              </a:rPr>
              <a:t>Conferencia sobre COMUNICACIÓN Y PUBLICACIÓN CIENTÍFICA</a:t>
            </a:r>
            <a:br>
              <a:rPr lang="es-CL" sz="54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54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5400" b="1" dirty="0">
                <a:solidFill>
                  <a:srgbClr val="FFFF00"/>
                </a:solidFill>
              </a:rPr>
            </a:br>
            <a:r>
              <a:rPr lang="es-CL" sz="5400" b="1" dirty="0">
                <a:solidFill>
                  <a:srgbClr val="FFFF00"/>
                </a:solidFill>
              </a:rPr>
              <a:t>                              </a:t>
            </a:r>
            <a:r>
              <a:rPr lang="es-CL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12 de ABRIL de 2025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5988D4F-C5BB-580B-B2A0-C4A0C9AA15E2}"/>
              </a:ext>
            </a:extLst>
          </p:cNvPr>
          <p:cNvSpPr txBox="1">
            <a:spLocks/>
          </p:cNvSpPr>
          <p:nvPr/>
        </p:nvSpPr>
        <p:spPr>
          <a:xfrm>
            <a:off x="3127829" y="6096000"/>
            <a:ext cx="8940800" cy="685800"/>
          </a:xfrm>
          <a:prstGeom prst="rect">
            <a:avLst/>
          </a:prstGeom>
        </p:spPr>
        <p:txBody>
          <a:bodyPr vert="horz" anchor="ctr">
            <a:normAutofit fontScale="85000" lnSpcReduction="10000"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b="1" i="1" dirty="0">
                <a:solidFill>
                  <a:srgbClr val="000000"/>
                </a:solidFill>
              </a:rPr>
              <a:t>Sr. José Rolando Sánchez Rodríguez. PhD. </a:t>
            </a:r>
            <a:r>
              <a:rPr lang="es-CL" sz="2800" b="1" i="1" dirty="0">
                <a:solidFill>
                  <a:srgbClr val="0033C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e-mail:  jsancher1976@gmail.com</a:t>
            </a:r>
            <a:endParaRPr lang="es-CL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441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997CC9-2C9C-0DBA-92CD-255F1CF53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ntornos Virtuales de Aprendizaje (EVA) – Estrategias Educativas en  Ambientes Digitales">
            <a:extLst>
              <a:ext uri="{FF2B5EF4-FFF2-40B4-BE49-F238E27FC236}">
                <a16:creationId xmlns:a16="http://schemas.microsoft.com/office/drawing/2014/main" id="{1F706156-BBB8-C6B5-EAA7-3BA12826E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71" y="0"/>
            <a:ext cx="7772400" cy="597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844687C9-DDB3-7F38-CE5A-E19CB247F2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198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365B38BB-3632-3351-958E-51DE407E61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41515" y="304800"/>
            <a:ext cx="4604657" cy="4966832"/>
          </a:xfrm>
        </p:spPr>
        <p:txBody>
          <a:bodyPr>
            <a:noAutofit/>
          </a:bodyPr>
          <a:lstStyle/>
          <a:p>
            <a:pPr algn="ctr"/>
            <a:r>
              <a:rPr lang="es-ES" sz="3200" b="1" cap="none" dirty="0">
                <a:solidFill>
                  <a:srgbClr val="FFFF00"/>
                </a:solidFill>
                <a:latin typeface="Abadi" panose="020B0604020104020204" pitchFamily="34" charset="0"/>
              </a:rPr>
              <a:t>Fortalecer las competencias en la redacción de artículos científicos con el fin de garantizar la claridad, coherencia y rigurosidad en la comunicación de resultados de investigación</a:t>
            </a:r>
            <a:endParaRPr lang="es-CL" sz="3200" b="1" cap="none" dirty="0">
              <a:solidFill>
                <a:srgbClr val="FFFF00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577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CEE71D-6006-C031-EF3F-47E0B5BA9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AD674901-3A45-5F4C-3175-0073A5998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2985631"/>
            <a:ext cx="3886200" cy="152400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>
                <a:solidFill>
                  <a:srgbClr val="00FFCC"/>
                </a:solidFill>
                <a:latin typeface="Abadi" panose="020B0604020104020204" pitchFamily="34" charset="0"/>
              </a:rPr>
              <a:t>Características de la información científica de hoy día</a:t>
            </a:r>
            <a:endParaRPr lang="es-CL" sz="3600" b="1" dirty="0">
              <a:solidFill>
                <a:srgbClr val="00FFCC"/>
              </a:solidFill>
              <a:latin typeface="Abadi" panose="020B0604020104020204" pitchFamily="34" charset="0"/>
            </a:endParaRPr>
          </a:p>
        </p:txBody>
      </p:sp>
      <p:pic>
        <p:nvPicPr>
          <p:cNvPr id="2050" name="Picture 2" descr="Entornos Virtuales de Aprendizaje (EVA) – Estrategias Educativas en  Ambientes Digitales">
            <a:extLst>
              <a:ext uri="{FF2B5EF4-FFF2-40B4-BE49-F238E27FC236}">
                <a16:creationId xmlns:a16="http://schemas.microsoft.com/office/drawing/2014/main" id="{E4E1073C-3FD1-A72B-CD04-36DAF8371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71" y="0"/>
            <a:ext cx="7772400" cy="597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F26C75A7-053F-540F-C4D0-EEE75F73C2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198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</a:t>
            </a:r>
          </a:p>
        </p:txBody>
      </p:sp>
    </p:spTree>
    <p:extLst>
      <p:ext uri="{BB962C8B-B14F-4D97-AF65-F5344CB8AC3E}">
        <p14:creationId xmlns:p14="http://schemas.microsoft.com/office/powerpoint/2010/main" val="137508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251540-B0EA-1F97-D527-277E6F758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FAFDFCDA-2803-F322-C260-DA7DB0039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229" y="1045029"/>
            <a:ext cx="11582400" cy="762000"/>
          </a:xfrm>
        </p:spPr>
        <p:txBody>
          <a:bodyPr>
            <a:noAutofit/>
          </a:bodyPr>
          <a:lstStyle/>
          <a:p>
            <a:r>
              <a:rPr lang="es-ES" sz="3200" b="1" dirty="0">
                <a:solidFill>
                  <a:srgbClr val="00FFCC"/>
                </a:solidFill>
                <a:latin typeface="Abadi" panose="020B0604020104020204" pitchFamily="34" charset="0"/>
              </a:rPr>
              <a:t>Características de la información científica de hoy día</a:t>
            </a:r>
            <a:br>
              <a:rPr lang="es-ES" sz="3200" b="1" dirty="0">
                <a:solidFill>
                  <a:srgbClr val="00FFCC"/>
                </a:solidFill>
                <a:latin typeface="Abadi" panose="020B0604020104020204" pitchFamily="34" charset="0"/>
              </a:rPr>
            </a:br>
            <a:br>
              <a:rPr lang="es-ES" sz="3200" b="1" dirty="0">
                <a:solidFill>
                  <a:srgbClr val="00FFCC"/>
                </a:solidFill>
                <a:latin typeface="Abadi" panose="020B0604020104020204" pitchFamily="34" charset="0"/>
              </a:rPr>
            </a:br>
            <a:endParaRPr lang="es-CL" sz="3200" b="1" dirty="0">
              <a:solidFill>
                <a:srgbClr val="00FFCC"/>
              </a:solidFill>
              <a:latin typeface="Abadi" panose="020B06040201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D39A526-031F-BC45-9BE4-019C8AA54DAD}"/>
              </a:ext>
            </a:extLst>
          </p:cNvPr>
          <p:cNvSpPr txBox="1"/>
          <p:nvPr/>
        </p:nvSpPr>
        <p:spPr>
          <a:xfrm>
            <a:off x="381000" y="1045029"/>
            <a:ext cx="11582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Es generada por investigadores o científicos.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Se realiza en condiciones extremadamente  controladas.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Está dirigida al crecimiento de una ciencia en particular.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Dicha información es </a:t>
            </a:r>
            <a:r>
              <a:rPr lang="es-ES" sz="3600" u="sng" dirty="0">
                <a:solidFill>
                  <a:srgbClr val="FFFF00"/>
                </a:solidFill>
              </a:rPr>
              <a:t>revisada minuciosamente </a:t>
            </a:r>
            <a:r>
              <a:rPr lang="es-ES" sz="3600" dirty="0"/>
              <a:t>por pares a ciega, antes de ser difundida.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Se difunde en </a:t>
            </a:r>
            <a:r>
              <a:rPr lang="es-ES" sz="3600" u="sng" dirty="0">
                <a:solidFill>
                  <a:srgbClr val="FFFF00"/>
                </a:solidFill>
              </a:rPr>
              <a:t>revistas indexadas</a:t>
            </a:r>
            <a:r>
              <a:rPr lang="es-ES" sz="3600" dirty="0"/>
              <a:t> en bases de datos. 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Tiene un alcance global, gracias a la gran conectividad de la ciencia de hoy día.  </a:t>
            </a:r>
            <a:endParaRPr lang="es-CL" sz="36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CC671F2-8061-0D56-E933-B0F10FA0B2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198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</a:t>
            </a:r>
            <a:r>
              <a:rPr lang="es-CL" b="1" i="1" dirty="0">
                <a:solidFill>
                  <a:srgbClr val="000000"/>
                </a:solidFill>
              </a:rPr>
              <a:t>.</a:t>
            </a:r>
            <a:endParaRPr lang="es-CL" b="1" i="1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26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BB09F7-A839-1C44-957D-C30ECA9D7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FBF7D7A5-56DF-0DB8-97E0-68A281EB9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6200" y="1295400"/>
            <a:ext cx="4082143" cy="2895600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rgbClr val="00FFCC"/>
                </a:solidFill>
                <a:latin typeface="Abadi" panose="020B0604020104020204" pitchFamily="34" charset="0"/>
              </a:rPr>
              <a:t>Como saber si un documento científico (</a:t>
            </a:r>
            <a:r>
              <a:rPr lang="es-ES" sz="3200" b="1" dirty="0" err="1">
                <a:solidFill>
                  <a:srgbClr val="00FFCC"/>
                </a:solidFill>
                <a:latin typeface="Abadi" panose="020B0604020104020204" pitchFamily="34" charset="0"/>
              </a:rPr>
              <a:t>paper</a:t>
            </a:r>
            <a:r>
              <a:rPr lang="es-ES" sz="3200" b="1" dirty="0">
                <a:solidFill>
                  <a:srgbClr val="00FFCC"/>
                </a:solidFill>
                <a:latin typeface="Abadi" panose="020B0604020104020204" pitchFamily="34" charset="0"/>
              </a:rPr>
              <a:t>) me sirve para mi investigación  </a:t>
            </a:r>
            <a:endParaRPr lang="es-CL" sz="3200" b="1" dirty="0">
              <a:solidFill>
                <a:srgbClr val="00FFCC"/>
              </a:solidFill>
              <a:latin typeface="Abadi" panose="020B0604020104020204" pitchFamily="34" charset="0"/>
            </a:endParaRPr>
          </a:p>
        </p:txBody>
      </p:sp>
      <p:pic>
        <p:nvPicPr>
          <p:cNvPr id="3074" name="Picture 2" descr="🥇🥇 Comprar Artículo Científico 【100% Legal】">
            <a:extLst>
              <a:ext uri="{FF2B5EF4-FFF2-40B4-BE49-F238E27FC236}">
                <a16:creationId xmlns:a16="http://schemas.microsoft.com/office/drawing/2014/main" id="{5789B4CF-5CF5-64AD-91A3-982F32EBA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543" y="0"/>
            <a:ext cx="7957457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BE2B15BF-60DE-EC3F-65D3-E9DE9CC0D8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126567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7E1924-BE7E-CF2D-625A-32B6C0CF4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55B340BF-AFBC-A6DB-CCEC-9BF4C8265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657" y="762000"/>
            <a:ext cx="11582400" cy="762000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rgbClr val="00FFCC"/>
                </a:solidFill>
                <a:latin typeface="Abadi" panose="020B0604020104020204" pitchFamily="34" charset="0"/>
              </a:rPr>
              <a:t>Como saber si un documento científico (</a:t>
            </a:r>
            <a:r>
              <a:rPr lang="es-ES" sz="3200" b="1" dirty="0" err="1">
                <a:solidFill>
                  <a:srgbClr val="00FFCC"/>
                </a:solidFill>
                <a:latin typeface="Abadi" panose="020B0604020104020204" pitchFamily="34" charset="0"/>
              </a:rPr>
              <a:t>paper</a:t>
            </a:r>
            <a:r>
              <a:rPr lang="es-ES" sz="3200" b="1" dirty="0">
                <a:solidFill>
                  <a:srgbClr val="00FFCC"/>
                </a:solidFill>
                <a:latin typeface="Abadi" panose="020B0604020104020204" pitchFamily="34" charset="0"/>
              </a:rPr>
              <a:t>) me sirve para mi investigación  </a:t>
            </a:r>
            <a:endParaRPr lang="es-CL" sz="3200" b="1" dirty="0">
              <a:solidFill>
                <a:srgbClr val="00FFCC"/>
              </a:solidFill>
              <a:latin typeface="Abadi" panose="020B06040201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5FCBC26-C656-C447-8567-D372F3C3F9D6}"/>
              </a:ext>
            </a:extLst>
          </p:cNvPr>
          <p:cNvSpPr txBox="1"/>
          <p:nvPr/>
        </p:nvSpPr>
        <p:spPr>
          <a:xfrm>
            <a:off x="195943" y="1917680"/>
            <a:ext cx="1158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Tipo de investigación realizada y su metodología. 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Revista donde se publicó. </a:t>
            </a:r>
            <a:r>
              <a:rPr lang="es-ES" sz="3600" u="sng" dirty="0">
                <a:solidFill>
                  <a:srgbClr val="FFFF00"/>
                </a:solidFill>
              </a:rPr>
              <a:t>En qué bases de datos esta indexada</a:t>
            </a:r>
            <a:r>
              <a:rPr lang="es-ES" sz="3600" dirty="0"/>
              <a:t>. 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¿Tiene comité editorial la revista?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Año en que se publicó. 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Autor. Credenciales. 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1DDB60B-E4BD-30E1-F32E-6D079CB4A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426971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2F7584-DEB6-567A-C3AE-8F2F33C2F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D953BA8-FFD4-EBD4-D095-282F0EBD45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657" y="476901"/>
            <a:ext cx="11582400" cy="762000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rgbClr val="00FFCC"/>
                </a:solidFill>
                <a:latin typeface="Abadi" panose="020B0604020104020204" pitchFamily="34" charset="0"/>
              </a:rPr>
              <a:t>¿Como inicio el rescate de la literatura que requiero para mi investigación?  </a:t>
            </a:r>
            <a:endParaRPr lang="es-CL" sz="3200" b="1" dirty="0">
              <a:solidFill>
                <a:srgbClr val="00FFCC"/>
              </a:solidFill>
              <a:latin typeface="Abadi" panose="020B06040201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39B5301-E1AB-FB0A-BC30-8420D81A98AD}"/>
              </a:ext>
            </a:extLst>
          </p:cNvPr>
          <p:cNvSpPr txBox="1"/>
          <p:nvPr/>
        </p:nvSpPr>
        <p:spPr>
          <a:xfrm>
            <a:off x="195943" y="1447800"/>
            <a:ext cx="11582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Bases de datos a las que tengo acceso. </a:t>
            </a:r>
            <a:r>
              <a:rPr lang="es-ES" sz="3600" dirty="0">
                <a:highlight>
                  <a:srgbClr val="FF00FF"/>
                </a:highlight>
              </a:rPr>
              <a:t> 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Listado de </a:t>
            </a:r>
            <a:r>
              <a:rPr lang="es-ES" sz="3600" b="1" u="sng" dirty="0">
                <a:solidFill>
                  <a:srgbClr val="FFFF00"/>
                </a:solidFill>
              </a:rPr>
              <a:t>descriptores</a:t>
            </a:r>
            <a:r>
              <a:rPr lang="es-ES" sz="3600" dirty="0"/>
              <a:t> como insumos de búsquedas en bases de datos. </a:t>
            </a:r>
            <a:r>
              <a:rPr lang="es-CL" sz="3600" dirty="0"/>
              <a:t>[ </a:t>
            </a:r>
            <a:r>
              <a:rPr lang="es-ES" sz="3600" dirty="0" err="1">
                <a:solidFill>
                  <a:srgbClr val="00FFC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DeCS</a:t>
            </a:r>
            <a:r>
              <a:rPr lang="es-ES" sz="3600" dirty="0"/>
              <a:t> ] / [ </a:t>
            </a:r>
            <a:r>
              <a:rPr lang="es-ES" sz="3600" dirty="0" err="1">
                <a:solidFill>
                  <a:srgbClr val="00FF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MeSH</a:t>
            </a:r>
            <a:r>
              <a:rPr lang="es-ES" sz="3600" dirty="0"/>
              <a:t> ].</a:t>
            </a:r>
          </a:p>
          <a:p>
            <a:pPr marL="571500" indent="-571500" algn="just">
              <a:buClr>
                <a:srgbClr val="00FFCC"/>
              </a:buClr>
              <a:buFont typeface="Wingdings" panose="05000000000000000000" pitchFamily="2" charset="2"/>
              <a:buChar char="§"/>
            </a:pPr>
            <a:r>
              <a:rPr lang="es-ES" sz="3600" dirty="0"/>
              <a:t>Ir conociendo fuente de información disponible. (Índices de Títulos, </a:t>
            </a:r>
            <a:r>
              <a:rPr lang="es-ES" sz="3600" b="1" u="sng" dirty="0">
                <a:solidFill>
                  <a:srgbClr val="FFFF00"/>
                </a:solidFill>
              </a:rPr>
              <a:t>Resúmenes, ($),  </a:t>
            </a:r>
            <a:r>
              <a:rPr lang="es-ES" sz="3600" dirty="0" err="1"/>
              <a:t>paper</a:t>
            </a:r>
            <a:r>
              <a:rPr lang="es-ES" sz="3600" dirty="0"/>
              <a:t> completos.  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630894A-6070-9F33-FC07-A0FF25F2A2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22890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838200"/>
            <a:ext cx="11049000" cy="4495800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>
                <a:solidFill>
                  <a:schemeClr val="tx1">
                    <a:lumMod val="95000"/>
                  </a:schemeClr>
                </a:solidFill>
              </a:rPr>
              <a:t>PUBLICACIÓN CIENTÍFICA y escritura científica </a:t>
            </a:r>
            <a:br>
              <a:rPr lang="es-CL" sz="5400" b="1" dirty="0">
                <a:solidFill>
                  <a:schemeClr val="tx1">
                    <a:lumMod val="95000"/>
                  </a:schemeClr>
                </a:solidFill>
              </a:rPr>
            </a:br>
            <a:br>
              <a:rPr lang="es-CL" sz="5400" b="1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s-CL" sz="5400" b="1" dirty="0">
                <a:solidFill>
                  <a:srgbClr val="FFFF00"/>
                </a:solidFill>
              </a:rPr>
              <a:t>algunas recomendaciones…</a:t>
            </a:r>
            <a:br>
              <a:rPr lang="es-CL" sz="5400" b="1" dirty="0">
                <a:solidFill>
                  <a:srgbClr val="FFFF00"/>
                </a:solidFill>
              </a:rPr>
            </a:br>
            <a:br>
              <a:rPr lang="es-CL" sz="5400" b="1" dirty="0">
                <a:solidFill>
                  <a:srgbClr val="FFFF00"/>
                </a:solidFill>
              </a:rPr>
            </a:br>
            <a:br>
              <a:rPr lang="es-CL" sz="1600" b="1" dirty="0">
                <a:solidFill>
                  <a:srgbClr val="FFFF00"/>
                </a:solidFill>
              </a:rPr>
            </a:br>
            <a:r>
              <a:rPr lang="es-CL" sz="5400" b="1" dirty="0">
                <a:solidFill>
                  <a:srgbClr val="FFFF00"/>
                </a:solidFill>
              </a:rPr>
              <a:t>                              </a:t>
            </a:r>
            <a:r>
              <a:rPr lang="es-CL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12 de abril de 2025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EE9FC73-0E44-F74B-69F2-B632631A37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1290534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José Rolando Sánchez Rodríguez. PhD. 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92AEBEC-809F-AE30-87AC-337CDE187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8900" y="2147490"/>
            <a:ext cx="2997200" cy="1828800"/>
          </a:xfrm>
        </p:spPr>
        <p:txBody>
          <a:bodyPr>
            <a:noAutofit/>
          </a:bodyPr>
          <a:lstStyle/>
          <a:p>
            <a:pPr algn="ctr"/>
            <a:br>
              <a:rPr lang="es-CL" sz="5400" dirty="0"/>
            </a:br>
            <a:r>
              <a:rPr lang="es-CL" sz="5400" dirty="0"/>
              <a:t>[ </a:t>
            </a:r>
            <a:r>
              <a:rPr lang="es-CL" sz="5400" dirty="0">
                <a:solidFill>
                  <a:srgbClr val="3333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s-CL" sz="5400" dirty="0"/>
              <a:t> ] </a:t>
            </a:r>
            <a:br>
              <a:rPr lang="es-CL" sz="5400" dirty="0"/>
            </a:br>
            <a:endParaRPr lang="es-CL" sz="5400" dirty="0"/>
          </a:p>
        </p:txBody>
      </p:sp>
      <p:pic>
        <p:nvPicPr>
          <p:cNvPr id="2050" name="Picture 2" descr="Motivación para adelgazar de forma rápida y sana">
            <a:extLst>
              <a:ext uri="{FF2B5EF4-FFF2-40B4-BE49-F238E27FC236}">
                <a16:creationId xmlns:a16="http://schemas.microsoft.com/office/drawing/2014/main" id="{148EECA6-4DCC-BE21-787D-CC68B0DA6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4600" cy="605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067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AED668C-E2AD-4EA7-B7A1-A98022CA0918}"/>
              </a:ext>
            </a:extLst>
          </p:cNvPr>
          <p:cNvSpPr txBox="1">
            <a:spLocks/>
          </p:cNvSpPr>
          <p:nvPr/>
        </p:nvSpPr>
        <p:spPr>
          <a:xfrm>
            <a:off x="1371600" y="429254"/>
            <a:ext cx="9448800" cy="81789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6000" b="1" cap="none" dirty="0">
                <a:solidFill>
                  <a:srgbClr val="FFC000"/>
                </a:solidFill>
              </a:rPr>
              <a:t>¿Qué puedo publicar? </a:t>
            </a:r>
          </a:p>
        </p:txBody>
      </p:sp>
      <p:pic>
        <p:nvPicPr>
          <p:cNvPr id="3074" name="Picture 2" descr="En busca de una temática “exitosa”: cómo acertar con el contenido de la publicación  científica">
            <a:extLst>
              <a:ext uri="{FF2B5EF4-FFF2-40B4-BE49-F238E27FC236}">
                <a16:creationId xmlns:a16="http://schemas.microsoft.com/office/drawing/2014/main" id="{75308988-043E-B4D6-56BC-75FFA2247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1219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403B29B7-59DD-1051-2595-E2D51EB66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1402975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7D240AB-4CBA-4D80-8097-C51C09279A7C}"/>
              </a:ext>
            </a:extLst>
          </p:cNvPr>
          <p:cNvSpPr txBox="1">
            <a:spLocks/>
          </p:cNvSpPr>
          <p:nvPr/>
        </p:nvSpPr>
        <p:spPr>
          <a:xfrm>
            <a:off x="283532" y="1905000"/>
            <a:ext cx="11277599" cy="35052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CL" sz="3400" b="1" cap="none" dirty="0">
                <a:solidFill>
                  <a:schemeClr val="tx1"/>
                </a:solidFill>
              </a:rPr>
              <a:t>Tesis de pregrado y </a:t>
            </a:r>
            <a:r>
              <a:rPr lang="es-CL" sz="3400" b="1" cap="none" dirty="0">
                <a:solidFill>
                  <a:srgbClr val="FFC000"/>
                </a:solidFill>
              </a:rPr>
              <a:t>post grados</a:t>
            </a:r>
            <a:r>
              <a:rPr lang="es-CL" sz="3400" b="1" cap="none" dirty="0">
                <a:solidFill>
                  <a:schemeClr val="tx1"/>
                </a:solidFill>
              </a:rPr>
              <a:t>. (</a:t>
            </a:r>
            <a:r>
              <a:rPr lang="es-CL" sz="3400" b="1" cap="none" dirty="0">
                <a:solidFill>
                  <a:srgbClr val="FFC000"/>
                </a:solidFill>
              </a:rPr>
              <a:t>magíster, doctorado</a:t>
            </a:r>
            <a:r>
              <a:rPr lang="es-CL" sz="3400" b="1" cap="none" dirty="0">
                <a:solidFill>
                  <a:schemeClr val="tx1"/>
                </a:solidFill>
              </a:rPr>
              <a:t>).</a:t>
            </a:r>
          </a:p>
          <a:p>
            <a:pPr marL="457200" indent="-4572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CL" sz="3400" b="1" cap="none" dirty="0">
                <a:solidFill>
                  <a:schemeClr val="tx1"/>
                </a:solidFill>
              </a:rPr>
              <a:t>Tesinas de diplomados. </a:t>
            </a:r>
          </a:p>
          <a:p>
            <a:pPr marL="457200" indent="-4572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CL" sz="3400" b="1" cap="none" dirty="0">
                <a:solidFill>
                  <a:srgbClr val="00FFCC"/>
                </a:solidFill>
              </a:rPr>
              <a:t>Revisiones sistemáticas, integrativas y metaanálisis bien estructurados.  </a:t>
            </a:r>
          </a:p>
          <a:p>
            <a:pPr marL="457200" indent="-4572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CL" sz="3400" b="1" cap="none" dirty="0">
                <a:solidFill>
                  <a:schemeClr val="tx1"/>
                </a:solidFill>
              </a:rPr>
              <a:t>Estudios científicos. (investigación original).</a:t>
            </a:r>
          </a:p>
          <a:p>
            <a:pPr marL="457200" indent="-4572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CL" sz="3400" b="1" cap="none" dirty="0">
                <a:solidFill>
                  <a:schemeClr val="tx1"/>
                </a:solidFill>
              </a:rPr>
              <a:t>Estudios de caso. 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F1FDAB4-1D8A-4F6D-A568-3A2E5AD7FFE6}"/>
              </a:ext>
            </a:extLst>
          </p:cNvPr>
          <p:cNvSpPr txBox="1"/>
          <p:nvPr/>
        </p:nvSpPr>
        <p:spPr>
          <a:xfrm>
            <a:off x="381000" y="1066800"/>
            <a:ext cx="6477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L" sz="4000" b="1" dirty="0">
                <a:solidFill>
                  <a:srgbClr val="FFFF00"/>
                </a:solidFill>
              </a:rPr>
              <a:t>Artículos derivados de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54AFBB-FDF5-F686-7FCE-057351FE928E}"/>
              </a:ext>
            </a:extLst>
          </p:cNvPr>
          <p:cNvSpPr txBox="1">
            <a:spLocks/>
          </p:cNvSpPr>
          <p:nvPr/>
        </p:nvSpPr>
        <p:spPr>
          <a:xfrm>
            <a:off x="5410200" y="228600"/>
            <a:ext cx="4764258" cy="81789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b="1" cap="none" dirty="0" err="1">
                <a:solidFill>
                  <a:srgbClr val="00FFCC"/>
                </a:solidFill>
              </a:rPr>
              <a:t>Paper</a:t>
            </a:r>
            <a:r>
              <a:rPr lang="es-CL" b="1" cap="none" dirty="0">
                <a:solidFill>
                  <a:srgbClr val="00FFCC"/>
                </a:solidFill>
              </a:rPr>
              <a:t> a revistas de: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BE2A13D-3EE5-8599-4299-778E0E67A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390012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AED668C-E2AD-4EA7-B7A1-A98022CA0918}"/>
              </a:ext>
            </a:extLst>
          </p:cNvPr>
          <p:cNvSpPr txBox="1">
            <a:spLocks/>
          </p:cNvSpPr>
          <p:nvPr/>
        </p:nvSpPr>
        <p:spPr>
          <a:xfrm>
            <a:off x="253098" y="476601"/>
            <a:ext cx="4764258" cy="81789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b="1" cap="none" dirty="0" err="1">
                <a:solidFill>
                  <a:srgbClr val="00FFCC"/>
                </a:solidFill>
              </a:rPr>
              <a:t>Paper</a:t>
            </a:r>
            <a:r>
              <a:rPr lang="es-CL" b="1" cap="none" dirty="0">
                <a:solidFill>
                  <a:srgbClr val="00FFCC"/>
                </a:solidFill>
              </a:rPr>
              <a:t> a revistas de: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D240AB-4CBA-4D80-8097-C51C09279A7C}"/>
              </a:ext>
            </a:extLst>
          </p:cNvPr>
          <p:cNvSpPr txBox="1">
            <a:spLocks/>
          </p:cNvSpPr>
          <p:nvPr/>
        </p:nvSpPr>
        <p:spPr>
          <a:xfrm>
            <a:off x="228517" y="2465837"/>
            <a:ext cx="11709399" cy="192632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ES" sz="4000" b="1" cap="none" dirty="0">
                <a:solidFill>
                  <a:schemeClr val="tx1"/>
                </a:solidFill>
              </a:rPr>
              <a:t>Tienen como objetivo </a:t>
            </a:r>
            <a:r>
              <a:rPr lang="es-ES" sz="4000" b="1" cap="none" dirty="0">
                <a:solidFill>
                  <a:srgbClr val="FF9933"/>
                </a:solidFill>
              </a:rPr>
              <a:t>identificar</a:t>
            </a:r>
            <a:r>
              <a:rPr lang="es-ES" sz="4000" b="1" cap="none" dirty="0">
                <a:solidFill>
                  <a:schemeClr val="tx1"/>
                </a:solidFill>
              </a:rPr>
              <a:t>, </a:t>
            </a:r>
            <a:r>
              <a:rPr lang="es-ES" sz="4000" b="1" cap="none" dirty="0">
                <a:solidFill>
                  <a:srgbClr val="FF9933"/>
                </a:solidFill>
              </a:rPr>
              <a:t>evaluar</a:t>
            </a:r>
            <a:r>
              <a:rPr lang="es-ES" sz="4000" b="1" cap="none" dirty="0">
                <a:solidFill>
                  <a:schemeClr val="tx1"/>
                </a:solidFill>
              </a:rPr>
              <a:t> y </a:t>
            </a:r>
            <a:r>
              <a:rPr lang="es-ES" sz="4000" b="1" cap="none" dirty="0">
                <a:solidFill>
                  <a:srgbClr val="FF9933"/>
                </a:solidFill>
              </a:rPr>
              <a:t>combinar</a:t>
            </a:r>
            <a:r>
              <a:rPr lang="es-ES" sz="4000" b="1" cap="none" dirty="0">
                <a:solidFill>
                  <a:schemeClr val="tx1"/>
                </a:solidFill>
              </a:rPr>
              <a:t> la evidencia de estudios primarios usando un método muy riguroso.</a:t>
            </a:r>
            <a:endParaRPr lang="es-CL" sz="4000" b="1" cap="none" dirty="0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F1FDAB4-1D8A-4F6D-A568-3A2E5AD7FFE6}"/>
              </a:ext>
            </a:extLst>
          </p:cNvPr>
          <p:cNvSpPr txBox="1"/>
          <p:nvPr/>
        </p:nvSpPr>
        <p:spPr>
          <a:xfrm>
            <a:off x="2057400" y="1501914"/>
            <a:ext cx="89165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L" sz="4000" b="1" dirty="0">
                <a:solidFill>
                  <a:srgbClr val="FFFF00"/>
                </a:solidFill>
              </a:rPr>
              <a:t>Revisiones de literatura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350ABB7-6532-DCF8-8499-B296FF0B6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210836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Resultado de imagen para interrogacion hombre">
            <a:extLst>
              <a:ext uri="{FF2B5EF4-FFF2-40B4-BE49-F238E27FC236}">
                <a16:creationId xmlns:a16="http://schemas.microsoft.com/office/drawing/2014/main" id="{FF2EFF04-1D20-15E7-572A-9A7039C07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0" y="990600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ED668C-E2AD-4EA7-B7A1-A98022CA0918}"/>
              </a:ext>
            </a:extLst>
          </p:cNvPr>
          <p:cNvSpPr txBox="1">
            <a:spLocks/>
          </p:cNvSpPr>
          <p:nvPr/>
        </p:nvSpPr>
        <p:spPr>
          <a:xfrm>
            <a:off x="2971800" y="2611108"/>
            <a:ext cx="9067800" cy="287529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6600" b="1" cap="none" dirty="0">
                <a:solidFill>
                  <a:srgbClr val="FFFF00"/>
                </a:solidFill>
              </a:rPr>
              <a:t>¿Qué requiero tener listo como </a:t>
            </a:r>
            <a:r>
              <a:rPr lang="es-CL" sz="6600" b="1" cap="none" dirty="0">
                <a:solidFill>
                  <a:srgbClr val="00FFCC"/>
                </a:solidFill>
              </a:rPr>
              <a:t>”Identificador de Investigador”</a:t>
            </a:r>
            <a:r>
              <a:rPr lang="es-CL" sz="6600" b="1" cap="none" dirty="0">
                <a:solidFill>
                  <a:srgbClr val="FFFF00"/>
                </a:solidFill>
              </a:rPr>
              <a:t> antes de enviar un artículo a una revista?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AFFE412-07CF-E7AC-C937-429DB69265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1797520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bre: forma 3">
            <a:extLst>
              <a:ext uri="{FF2B5EF4-FFF2-40B4-BE49-F238E27FC236}">
                <a16:creationId xmlns:a16="http://schemas.microsoft.com/office/drawing/2014/main" id="{617F522C-4C7F-E080-2263-40C4023530A1}"/>
              </a:ext>
            </a:extLst>
          </p:cNvPr>
          <p:cNvSpPr/>
          <p:nvPr/>
        </p:nvSpPr>
        <p:spPr>
          <a:xfrm>
            <a:off x="9661039" y="1723444"/>
            <a:ext cx="1282264" cy="946014"/>
          </a:xfrm>
          <a:custGeom>
            <a:avLst/>
            <a:gdLst>
              <a:gd name="connsiteX0" fmla="*/ 13903 w 1282264"/>
              <a:gd name="connsiteY0" fmla="*/ 2117 h 946014"/>
              <a:gd name="connsiteX1" fmla="*/ 87645 w 1282264"/>
              <a:gd name="connsiteY1" fmla="*/ 61111 h 946014"/>
              <a:gd name="connsiteX2" fmla="*/ 72896 w 1282264"/>
              <a:gd name="connsiteY2" fmla="*/ 252840 h 946014"/>
              <a:gd name="connsiteX3" fmla="*/ 43400 w 1282264"/>
              <a:gd name="connsiteY3" fmla="*/ 385575 h 946014"/>
              <a:gd name="connsiteX4" fmla="*/ 72896 w 1282264"/>
              <a:gd name="connsiteY4" fmla="*/ 813279 h 946014"/>
              <a:gd name="connsiteX5" fmla="*/ 87645 w 1282264"/>
              <a:gd name="connsiteY5" fmla="*/ 857524 h 946014"/>
              <a:gd name="connsiteX6" fmla="*/ 102393 w 1282264"/>
              <a:gd name="connsiteY6" fmla="*/ 916517 h 946014"/>
              <a:gd name="connsiteX7" fmla="*/ 146638 w 1282264"/>
              <a:gd name="connsiteY7" fmla="*/ 946014 h 946014"/>
              <a:gd name="connsiteX8" fmla="*/ 574342 w 1282264"/>
              <a:gd name="connsiteY8" fmla="*/ 916517 h 946014"/>
              <a:gd name="connsiteX9" fmla="*/ 692329 w 1282264"/>
              <a:gd name="connsiteY9" fmla="*/ 901769 h 946014"/>
              <a:gd name="connsiteX10" fmla="*/ 869309 w 1282264"/>
              <a:gd name="connsiteY10" fmla="*/ 857524 h 946014"/>
              <a:gd name="connsiteX11" fmla="*/ 1282264 w 1282264"/>
              <a:gd name="connsiteY11" fmla="*/ 842775 h 946014"/>
              <a:gd name="connsiteX12" fmla="*/ 1267516 w 1282264"/>
              <a:gd name="connsiteY12" fmla="*/ 282337 h 946014"/>
              <a:gd name="connsiteX13" fmla="*/ 1252767 w 1282264"/>
              <a:gd name="connsiteY13" fmla="*/ 238091 h 946014"/>
              <a:gd name="connsiteX14" fmla="*/ 1223271 w 1282264"/>
              <a:gd name="connsiteY14" fmla="*/ 164350 h 946014"/>
              <a:gd name="connsiteX15" fmla="*/ 1208522 w 1282264"/>
              <a:gd name="connsiteY15" fmla="*/ 120104 h 946014"/>
              <a:gd name="connsiteX16" fmla="*/ 1164277 w 1282264"/>
              <a:gd name="connsiteY16" fmla="*/ 46362 h 946014"/>
              <a:gd name="connsiteX17" fmla="*/ 412109 w 1282264"/>
              <a:gd name="connsiteY17" fmla="*/ 31614 h 946014"/>
              <a:gd name="connsiteX18" fmla="*/ 13903 w 1282264"/>
              <a:gd name="connsiteY18" fmla="*/ 2117 h 946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82264" h="946014">
                <a:moveTo>
                  <a:pt x="13903" y="2117"/>
                </a:moveTo>
                <a:cubicBezTo>
                  <a:pt x="-40174" y="7033"/>
                  <a:pt x="80435" y="30469"/>
                  <a:pt x="87645" y="61111"/>
                </a:cubicBezTo>
                <a:cubicBezTo>
                  <a:pt x="102326" y="123506"/>
                  <a:pt x="79975" y="189134"/>
                  <a:pt x="72896" y="252840"/>
                </a:cubicBezTo>
                <a:cubicBezTo>
                  <a:pt x="69151" y="286544"/>
                  <a:pt x="52116" y="350709"/>
                  <a:pt x="43400" y="385575"/>
                </a:cubicBezTo>
                <a:cubicBezTo>
                  <a:pt x="49211" y="519220"/>
                  <a:pt x="42247" y="675359"/>
                  <a:pt x="72896" y="813279"/>
                </a:cubicBezTo>
                <a:cubicBezTo>
                  <a:pt x="76268" y="828455"/>
                  <a:pt x="83374" y="842576"/>
                  <a:pt x="87645" y="857524"/>
                </a:cubicBezTo>
                <a:cubicBezTo>
                  <a:pt x="93214" y="877014"/>
                  <a:pt x="91150" y="899652"/>
                  <a:pt x="102393" y="916517"/>
                </a:cubicBezTo>
                <a:cubicBezTo>
                  <a:pt x="112225" y="931265"/>
                  <a:pt x="131890" y="936182"/>
                  <a:pt x="146638" y="946014"/>
                </a:cubicBezTo>
                <a:lnTo>
                  <a:pt x="574342" y="916517"/>
                </a:lnTo>
                <a:cubicBezTo>
                  <a:pt x="613847" y="913314"/>
                  <a:pt x="653877" y="911382"/>
                  <a:pt x="692329" y="901769"/>
                </a:cubicBezTo>
                <a:cubicBezTo>
                  <a:pt x="880510" y="854724"/>
                  <a:pt x="560518" y="874679"/>
                  <a:pt x="869309" y="857524"/>
                </a:cubicBezTo>
                <a:cubicBezTo>
                  <a:pt x="1006836" y="849884"/>
                  <a:pt x="1144612" y="847691"/>
                  <a:pt x="1282264" y="842775"/>
                </a:cubicBezTo>
                <a:cubicBezTo>
                  <a:pt x="1277348" y="655962"/>
                  <a:pt x="1276621" y="468992"/>
                  <a:pt x="1267516" y="282337"/>
                </a:cubicBezTo>
                <a:cubicBezTo>
                  <a:pt x="1266759" y="266809"/>
                  <a:pt x="1258226" y="252648"/>
                  <a:pt x="1252767" y="238091"/>
                </a:cubicBezTo>
                <a:cubicBezTo>
                  <a:pt x="1243471" y="213303"/>
                  <a:pt x="1232567" y="189138"/>
                  <a:pt x="1223271" y="164350"/>
                </a:cubicBezTo>
                <a:cubicBezTo>
                  <a:pt x="1217812" y="149793"/>
                  <a:pt x="1215475" y="134009"/>
                  <a:pt x="1208522" y="120104"/>
                </a:cubicBezTo>
                <a:cubicBezTo>
                  <a:pt x="1195702" y="94465"/>
                  <a:pt x="1192767" y="49528"/>
                  <a:pt x="1164277" y="46362"/>
                </a:cubicBezTo>
                <a:cubicBezTo>
                  <a:pt x="915040" y="18669"/>
                  <a:pt x="662832" y="36530"/>
                  <a:pt x="412109" y="31614"/>
                </a:cubicBezTo>
                <a:cubicBezTo>
                  <a:pt x="246774" y="-1452"/>
                  <a:pt x="67980" y="-2799"/>
                  <a:pt x="13903" y="2117"/>
                </a:cubicBezTo>
                <a:close/>
              </a:path>
            </a:pathLst>
          </a:cu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José Rolando Sánchez Rodríguez. PhD.  </a:t>
            </a:r>
            <a:r>
              <a:rPr lang="es-CL" b="1" i="1" dirty="0">
                <a:solidFill>
                  <a:srgbClr val="000000"/>
                </a:solidFill>
              </a:rPr>
              <a:t> </a:t>
            </a:r>
            <a:endParaRPr lang="es-CL" b="1" i="1" noProof="0" dirty="0">
              <a:solidFill>
                <a:srgbClr val="000000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D240AB-4CBA-4D80-8097-C51C09279A7C}"/>
              </a:ext>
            </a:extLst>
          </p:cNvPr>
          <p:cNvSpPr txBox="1">
            <a:spLocks/>
          </p:cNvSpPr>
          <p:nvPr/>
        </p:nvSpPr>
        <p:spPr>
          <a:xfrm>
            <a:off x="685800" y="598946"/>
            <a:ext cx="11404600" cy="544054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buClr>
                <a:srgbClr val="FFFF00"/>
              </a:buClr>
            </a:pPr>
            <a:r>
              <a:rPr lang="es-CL" sz="4800" b="1" cap="none" dirty="0">
                <a:solidFill>
                  <a:schemeClr val="tx1"/>
                </a:solidFill>
              </a:rPr>
              <a:t>    </a:t>
            </a:r>
            <a:r>
              <a:rPr lang="es-CL" sz="4800" b="1" cap="none" dirty="0">
                <a:solidFill>
                  <a:schemeClr val="tx1">
                    <a:lumMod val="85000"/>
                  </a:schemeClr>
                </a:solidFill>
              </a:rPr>
              <a:t>Creación de ORCID</a:t>
            </a:r>
            <a:r>
              <a:rPr lang="es-CL" sz="4800" b="1" cap="none" dirty="0">
                <a:solidFill>
                  <a:schemeClr val="tx1"/>
                </a:solidFill>
              </a:rPr>
              <a:t>. </a:t>
            </a:r>
            <a:r>
              <a:rPr lang="es-CL" sz="4800" b="1" cap="none" dirty="0">
                <a:solidFill>
                  <a:srgbClr val="00FFC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https://orcid.org/</a:t>
            </a:r>
            <a:r>
              <a:rPr lang="es-CL" sz="4800" b="1" cap="none" dirty="0">
                <a:solidFill>
                  <a:srgbClr val="00FFCC"/>
                </a:solidFill>
              </a:rPr>
              <a:t> 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0FEC88F-4B2B-4CEE-A9DD-44064E0BC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1295401"/>
            <a:ext cx="11988800" cy="5353248"/>
          </a:xfrm>
          <a:prstGeom prst="rect">
            <a:avLst/>
          </a:prstGeom>
        </p:spPr>
      </p:pic>
      <p:sp>
        <p:nvSpPr>
          <p:cNvPr id="6" name="Flecha: a la derecha con bandas 5">
            <a:extLst>
              <a:ext uri="{FF2B5EF4-FFF2-40B4-BE49-F238E27FC236}">
                <a16:creationId xmlns:a16="http://schemas.microsoft.com/office/drawing/2014/main" id="{E1D052C1-BD80-E38E-6729-F83129E82CE7}"/>
              </a:ext>
            </a:extLst>
          </p:cNvPr>
          <p:cNvSpPr/>
          <p:nvPr/>
        </p:nvSpPr>
        <p:spPr>
          <a:xfrm rot="16200000">
            <a:off x="10020300" y="2095500"/>
            <a:ext cx="533400" cy="457200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21323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FE45C990-7FC0-5DAB-49B4-485808648B26}"/>
              </a:ext>
            </a:extLst>
          </p:cNvPr>
          <p:cNvSpPr/>
          <p:nvPr/>
        </p:nvSpPr>
        <p:spPr>
          <a:xfrm>
            <a:off x="3822437" y="1508575"/>
            <a:ext cx="4744243" cy="2859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sz="60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ORCID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CL" sz="4400" dirty="0">
              <a:latin typeface="Arial Black" panose="020B0A04020102020204" pitchFamily="34" charset="0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sz="5400" dirty="0">
                <a:solidFill>
                  <a:srgbClr val="FFFF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¿Qué es?</a:t>
            </a:r>
          </a:p>
        </p:txBody>
      </p:sp>
      <p:pic>
        <p:nvPicPr>
          <p:cNvPr id="7" name="Picture 8" descr="Resultado de imagen para interrogacion hombre">
            <a:extLst>
              <a:ext uri="{FF2B5EF4-FFF2-40B4-BE49-F238E27FC236}">
                <a16:creationId xmlns:a16="http://schemas.microsoft.com/office/drawing/2014/main" id="{0E6A03FB-1485-4891-FEAB-FA2FD7697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48585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Resultado de imagen para orcid">
            <a:extLst>
              <a:ext uri="{FF2B5EF4-FFF2-40B4-BE49-F238E27FC236}">
                <a16:creationId xmlns:a16="http://schemas.microsoft.com/office/drawing/2014/main" id="{635C658C-A870-3DE4-FEC0-F96DF4E17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961" y="585877"/>
            <a:ext cx="4320973" cy="432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7D22A19B-FA05-E127-2BC2-8836F27692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3826358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9980314C-7248-4AAF-9332-FC90233273A3}"/>
              </a:ext>
            </a:extLst>
          </p:cNvPr>
          <p:cNvSpPr/>
          <p:nvPr/>
        </p:nvSpPr>
        <p:spPr>
          <a:xfrm>
            <a:off x="1295400" y="139882"/>
            <a:ext cx="3124200" cy="103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sz="6000" dirty="0">
                <a:solidFill>
                  <a:srgbClr val="00FFCC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ORCID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2DF6EB8-EA74-CEF5-85D5-997DD12FFA12}"/>
              </a:ext>
            </a:extLst>
          </p:cNvPr>
          <p:cNvSpPr txBox="1">
            <a:spLocks/>
          </p:cNvSpPr>
          <p:nvPr/>
        </p:nvSpPr>
        <p:spPr>
          <a:xfrm>
            <a:off x="304800" y="2057400"/>
            <a:ext cx="11582400" cy="359207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buClr>
                <a:srgbClr val="FFFF00"/>
              </a:buClr>
            </a:pPr>
            <a:r>
              <a:rPr lang="es-ES" sz="4200" b="1" cap="none" dirty="0">
                <a:solidFill>
                  <a:schemeClr val="tx1"/>
                </a:solidFill>
              </a:rPr>
              <a:t>Sistema para crear y mantener un registro </a:t>
            </a:r>
            <a:r>
              <a:rPr lang="es-ES" sz="4200" b="1" cap="none" dirty="0">
                <a:solidFill>
                  <a:srgbClr val="000000"/>
                </a:solidFill>
                <a:highlight>
                  <a:srgbClr val="00FFFF"/>
                </a:highlight>
              </a:rPr>
              <a:t>único</a:t>
            </a:r>
            <a:r>
              <a:rPr lang="es-ES" sz="4200" b="1" cap="none" dirty="0">
                <a:solidFill>
                  <a:schemeClr val="tx1"/>
                </a:solidFill>
              </a:rPr>
              <a:t> de investigadores, el cual </a:t>
            </a:r>
            <a:r>
              <a:rPr lang="es-ES" sz="4200" b="1" cap="none" dirty="0">
                <a:solidFill>
                  <a:srgbClr val="FFFF00"/>
                </a:solidFill>
              </a:rPr>
              <a:t>proporciona un identificador digital persistente que lo distingue a usted de todos los otros investigadores</a:t>
            </a:r>
            <a:r>
              <a:rPr lang="es-ES" sz="4200" b="1" cap="none" dirty="0">
                <a:solidFill>
                  <a:schemeClr val="tx1"/>
                </a:solidFill>
              </a:rPr>
              <a:t> por medio de la </a:t>
            </a:r>
            <a:r>
              <a:rPr lang="es-ES" sz="4200" b="1" cap="none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integración en flujos de trabajo de investigación, conferencias, subvenciones y las solicitudes de patentes.</a:t>
            </a:r>
            <a:r>
              <a:rPr lang="es-ES" sz="4200" b="1" cap="none" dirty="0">
                <a:solidFill>
                  <a:schemeClr val="tx1"/>
                </a:solidFill>
              </a:rPr>
              <a:t>  [ </a:t>
            </a:r>
            <a:r>
              <a:rPr lang="es-ES" sz="4200" b="1" cap="none" dirty="0">
                <a:solidFill>
                  <a:srgbClr val="3333FF"/>
                </a:solidFill>
                <a:highlight>
                  <a:srgbClr val="FFFF00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s-ES" sz="4200" b="1" cap="none" dirty="0">
                <a:solidFill>
                  <a:srgbClr val="3333FF"/>
                </a:solidFill>
              </a:rPr>
              <a:t> </a:t>
            </a:r>
            <a:r>
              <a:rPr lang="es-ES" sz="4200" b="1" cap="none" dirty="0">
                <a:solidFill>
                  <a:schemeClr val="tx1"/>
                </a:solidFill>
              </a:rPr>
              <a:t>]</a:t>
            </a:r>
            <a:endParaRPr lang="es-CL" sz="4200" b="1" cap="none" dirty="0">
              <a:solidFill>
                <a:schemeClr val="tx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DD42347-20BA-14E4-3DC3-04CDE4CC0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3017116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9980314C-7248-4AAF-9332-FC90233273A3}"/>
              </a:ext>
            </a:extLst>
          </p:cNvPr>
          <p:cNvSpPr/>
          <p:nvPr/>
        </p:nvSpPr>
        <p:spPr>
          <a:xfrm>
            <a:off x="419100" y="503163"/>
            <a:ext cx="11353800" cy="1508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4400" dirty="0">
                <a:solidFill>
                  <a:srgbClr val="00FFCC"/>
                </a:solidFill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Como debe visualizarse el </a:t>
            </a:r>
            <a:r>
              <a:rPr lang="es-ES" sz="4400" dirty="0" err="1">
                <a:solidFill>
                  <a:srgbClr val="00FFCC"/>
                </a:solidFill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Orcid</a:t>
            </a:r>
            <a:r>
              <a:rPr lang="es-ES" sz="4400" dirty="0">
                <a:solidFill>
                  <a:srgbClr val="00FFCC"/>
                </a:solidFill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 y filiación institucional en un </a:t>
            </a:r>
            <a:r>
              <a:rPr lang="es-ES" sz="4400" dirty="0" err="1">
                <a:solidFill>
                  <a:srgbClr val="00FFCC"/>
                </a:solidFill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paper</a:t>
            </a:r>
            <a:endParaRPr lang="es-CL" sz="4400" dirty="0">
              <a:solidFill>
                <a:srgbClr val="00FFCC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2DF6EB8-EA74-CEF5-85D5-997DD12FFA12}"/>
              </a:ext>
            </a:extLst>
          </p:cNvPr>
          <p:cNvSpPr txBox="1">
            <a:spLocks/>
          </p:cNvSpPr>
          <p:nvPr/>
        </p:nvSpPr>
        <p:spPr>
          <a:xfrm>
            <a:off x="4495800" y="3502553"/>
            <a:ext cx="3886200" cy="10668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  <a:buClr>
                <a:srgbClr val="FFFF00"/>
              </a:buClr>
            </a:pPr>
            <a:r>
              <a:rPr lang="es-ES" sz="8800" b="1" cap="none" dirty="0">
                <a:solidFill>
                  <a:schemeClr val="tx1"/>
                </a:solidFill>
              </a:rPr>
              <a:t>[ </a:t>
            </a:r>
            <a:r>
              <a:rPr lang="es-ES" sz="8800" b="1" cap="none" dirty="0">
                <a:solidFill>
                  <a:schemeClr val="tx1"/>
                </a:solidFill>
                <a:highlight>
                  <a:srgbClr val="FFFF00"/>
                </a:highlight>
                <a:hlinkClick r:id="rId2"/>
              </a:rPr>
              <a:t>Link</a:t>
            </a:r>
            <a:r>
              <a:rPr lang="es-ES" sz="8800" b="1" cap="none" dirty="0">
                <a:solidFill>
                  <a:schemeClr val="tx1"/>
                </a:solidFill>
              </a:rPr>
              <a:t> ]  </a:t>
            </a:r>
            <a:endParaRPr lang="es-CL" sz="8800" b="1" cap="none" dirty="0">
              <a:solidFill>
                <a:schemeClr val="tx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5AD415A-A708-C0EB-8485-1237892FA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868095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2DF6EB8-EA74-CEF5-85D5-997DD12FFA12}"/>
              </a:ext>
            </a:extLst>
          </p:cNvPr>
          <p:cNvSpPr txBox="1">
            <a:spLocks/>
          </p:cNvSpPr>
          <p:nvPr/>
        </p:nvSpPr>
        <p:spPr>
          <a:xfrm>
            <a:off x="685800" y="1981200"/>
            <a:ext cx="11125200" cy="24384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FFFF00"/>
              </a:buClr>
            </a:pPr>
            <a:r>
              <a:rPr lang="es-ES" sz="5400" b="1" cap="none" dirty="0">
                <a:solidFill>
                  <a:schemeClr val="tx1"/>
                </a:solidFill>
              </a:rPr>
              <a:t>Con el ORCID listo… </a:t>
            </a:r>
          </a:p>
          <a:p>
            <a:pPr algn="ctr">
              <a:buClr>
                <a:srgbClr val="FFFF00"/>
              </a:buClr>
            </a:pPr>
            <a:endParaRPr lang="es-ES" sz="5400" b="1" cap="none" dirty="0">
              <a:solidFill>
                <a:schemeClr val="tx1"/>
              </a:solidFill>
            </a:endParaRPr>
          </a:p>
          <a:p>
            <a:pPr algn="ctr">
              <a:buClr>
                <a:srgbClr val="FFFF00"/>
              </a:buClr>
            </a:pPr>
            <a:r>
              <a:rPr lang="es-ES" sz="5400" b="1" cap="none" dirty="0">
                <a:solidFill>
                  <a:srgbClr val="FFFF00"/>
                </a:solidFill>
              </a:rPr>
              <a:t>¿Qué </a:t>
            </a:r>
            <a:r>
              <a:rPr lang="es-ES" sz="5400" b="1" u="sng" cap="none" dirty="0">
                <a:solidFill>
                  <a:srgbClr val="FFFF00"/>
                </a:solidFill>
              </a:rPr>
              <a:t>consejos</a:t>
            </a:r>
            <a:r>
              <a:rPr lang="es-ES" sz="5400" b="1" cap="none" dirty="0">
                <a:solidFill>
                  <a:srgbClr val="FFFF00"/>
                </a:solidFill>
              </a:rPr>
              <a:t> son útiles para enviar un manuscrito a una revista?</a:t>
            </a:r>
            <a:endParaRPr lang="es-CL" sz="5400" b="1" cap="none" dirty="0">
              <a:solidFill>
                <a:srgbClr val="FFFF00"/>
              </a:solidFill>
            </a:endParaRPr>
          </a:p>
        </p:txBody>
      </p:sp>
      <p:pic>
        <p:nvPicPr>
          <p:cNvPr id="1026" name="Picture 2" descr="Persona sostenga la burbuja del habla con un anuncio importante alerta de  advertencia de atención notificación de mensaje | Vector Premium">
            <a:extLst>
              <a:ext uri="{FF2B5EF4-FFF2-40B4-BE49-F238E27FC236}">
                <a16:creationId xmlns:a16="http://schemas.microsoft.com/office/drawing/2014/main" id="{5B9425FF-ACF3-D651-E69D-B402FC3DF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5BBC358A-24C3-8245-BB65-4F2604B3E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179116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AED668C-E2AD-4EA7-B7A1-A98022CA0918}"/>
              </a:ext>
            </a:extLst>
          </p:cNvPr>
          <p:cNvSpPr txBox="1">
            <a:spLocks/>
          </p:cNvSpPr>
          <p:nvPr/>
        </p:nvSpPr>
        <p:spPr>
          <a:xfrm>
            <a:off x="447234" y="228600"/>
            <a:ext cx="11297530" cy="81789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b="1" cap="none" dirty="0">
                <a:solidFill>
                  <a:srgbClr val="FFFF00"/>
                </a:solidFill>
              </a:rPr>
              <a:t>Consejo para el envío de un artículo publicable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D240AB-4CBA-4D80-8097-C51C09279A7C}"/>
              </a:ext>
            </a:extLst>
          </p:cNvPr>
          <p:cNvSpPr txBox="1">
            <a:spLocks/>
          </p:cNvSpPr>
          <p:nvPr/>
        </p:nvSpPr>
        <p:spPr>
          <a:xfrm>
            <a:off x="193235" y="3352800"/>
            <a:ext cx="11805529" cy="23622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lnSpc>
                <a:spcPct val="150000"/>
              </a:lnSpc>
              <a:buClr>
                <a:srgbClr val="00FFCC"/>
              </a:buClr>
              <a:buFont typeface="Wingdings" panose="05000000000000000000" pitchFamily="2" charset="2"/>
              <a:buChar char="ü"/>
            </a:pP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Consulte la </a:t>
            </a:r>
            <a:r>
              <a:rPr lang="es-ES" sz="3500" b="1" cap="none" dirty="0">
                <a:solidFill>
                  <a:srgbClr val="00FFCC"/>
                </a:solidFill>
                <a:latin typeface="Candara" panose="020E0502030303020204" pitchFamily="34" charset="0"/>
              </a:rPr>
              <a:t>misión</a:t>
            </a: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 de la revista. </a:t>
            </a:r>
          </a:p>
          <a:p>
            <a:pPr marL="457200" indent="-457200" algn="just">
              <a:lnSpc>
                <a:spcPct val="150000"/>
              </a:lnSpc>
              <a:buClr>
                <a:srgbClr val="00FFCC"/>
              </a:buClr>
              <a:buFont typeface="Wingdings" panose="05000000000000000000" pitchFamily="2" charset="2"/>
              <a:buChar char="ü"/>
            </a:pP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Tenga presente cantidad de números publicables al año.</a:t>
            </a:r>
          </a:p>
          <a:p>
            <a:pPr marL="457200" indent="-457200" algn="just">
              <a:lnSpc>
                <a:spcPct val="150000"/>
              </a:lnSpc>
              <a:buClr>
                <a:srgbClr val="00FFCC"/>
              </a:buClr>
              <a:buFont typeface="Wingdings" panose="05000000000000000000" pitchFamily="2" charset="2"/>
              <a:buChar char="ü"/>
            </a:pP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Revise el cuartil de la revista y </a:t>
            </a:r>
            <a:r>
              <a:rPr lang="es-ES" sz="3500" b="1" cap="none" dirty="0" err="1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Bdatos</a:t>
            </a: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 en que esta indexada</a:t>
            </a:r>
          </a:p>
          <a:p>
            <a:pPr marL="457200" indent="-457200" algn="just">
              <a:lnSpc>
                <a:spcPct val="150000"/>
              </a:lnSpc>
              <a:buClr>
                <a:srgbClr val="00FFCC"/>
              </a:buClr>
              <a:buFont typeface="Wingdings" panose="05000000000000000000" pitchFamily="2" charset="2"/>
              <a:buChar char="ü"/>
            </a:pP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Lea y </a:t>
            </a:r>
            <a:r>
              <a:rPr lang="es-ES" sz="3500" b="1" u="sng" cap="none" dirty="0">
                <a:solidFill>
                  <a:srgbClr val="3333FF"/>
                </a:solidFill>
                <a:highlight>
                  <a:srgbClr val="00FFFF"/>
                </a:highlight>
                <a:latin typeface="Candara" panose="020E0502030303020204" pitchFamily="34" charset="0"/>
              </a:rPr>
              <a:t>APÉGUESE</a:t>
            </a: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 minuciosamente las </a:t>
            </a:r>
            <a:r>
              <a:rPr lang="es-ES" sz="3500" b="1" u="sng" cap="none" dirty="0">
                <a:solidFill>
                  <a:srgbClr val="00FFCC"/>
                </a:solidFill>
                <a:latin typeface="Candara" panose="020E0502030303020204" pitchFamily="34" charset="0"/>
              </a:rPr>
              <a:t>normas de la revista</a:t>
            </a: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Clr>
                <a:srgbClr val="00FFCC"/>
              </a:buClr>
              <a:buFont typeface="Wingdings" panose="05000000000000000000" pitchFamily="2" charset="2"/>
              <a:buChar char="ü"/>
            </a:pP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 Previamente, </a:t>
            </a:r>
            <a:r>
              <a:rPr lang="es-ES" sz="3500" b="1" cap="none" dirty="0">
                <a:solidFill>
                  <a:srgbClr val="00FFCC"/>
                </a:solidFill>
                <a:latin typeface="Candara" panose="020E0502030303020204" pitchFamily="34" charset="0"/>
              </a:rPr>
              <a:t>triangule</a:t>
            </a: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 escrito con otros investigadores.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5C7B250-8D8D-CB38-3B48-A3CB4014E3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10017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AED668C-E2AD-4EA7-B7A1-A98022CA0918}"/>
              </a:ext>
            </a:extLst>
          </p:cNvPr>
          <p:cNvSpPr txBox="1">
            <a:spLocks/>
          </p:cNvSpPr>
          <p:nvPr/>
        </p:nvSpPr>
        <p:spPr>
          <a:xfrm>
            <a:off x="284870" y="146373"/>
            <a:ext cx="11297530" cy="81789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b="1" cap="none" dirty="0">
                <a:solidFill>
                  <a:srgbClr val="FFFF00"/>
                </a:solidFill>
              </a:rPr>
              <a:t>Consejo para el envío de un artículo publicable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D240AB-4CBA-4D80-8097-C51C09279A7C}"/>
              </a:ext>
            </a:extLst>
          </p:cNvPr>
          <p:cNvSpPr txBox="1">
            <a:spLocks/>
          </p:cNvSpPr>
          <p:nvPr/>
        </p:nvSpPr>
        <p:spPr>
          <a:xfrm>
            <a:off x="437270" y="2438400"/>
            <a:ext cx="11145130" cy="27432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lnSpc>
                <a:spcPct val="150000"/>
              </a:lnSpc>
              <a:buClr>
                <a:srgbClr val="00FFCC"/>
              </a:buClr>
              <a:buFont typeface="Wingdings" panose="05000000000000000000" pitchFamily="2" charset="2"/>
              <a:buChar char="ü"/>
            </a:pPr>
            <a:endParaRPr lang="es-ES" sz="3500" b="1" cap="none" dirty="0">
              <a:solidFill>
                <a:schemeClr val="tx1">
                  <a:lumMod val="95000"/>
                </a:schemeClr>
              </a:solidFill>
              <a:latin typeface="Candara" panose="020E0502030303020204" pitchFamily="34" charset="0"/>
            </a:endParaRPr>
          </a:p>
          <a:p>
            <a:pPr marL="457200" indent="-457200" algn="just">
              <a:lnSpc>
                <a:spcPct val="150000"/>
              </a:lnSpc>
              <a:buClr>
                <a:srgbClr val="00FFCC"/>
              </a:buClr>
              <a:buFont typeface="Wingdings" panose="05000000000000000000" pitchFamily="2" charset="2"/>
              <a:buChar char="ü"/>
            </a:pPr>
            <a:endParaRPr lang="es-ES" sz="3500" b="1" cap="none" dirty="0">
              <a:solidFill>
                <a:schemeClr val="tx1">
                  <a:lumMod val="95000"/>
                </a:schemeClr>
              </a:solidFill>
              <a:latin typeface="Candara" panose="020E0502030303020204" pitchFamily="34" charset="0"/>
            </a:endParaRPr>
          </a:p>
          <a:p>
            <a:pPr marL="457200" indent="-457200" algn="just">
              <a:lnSpc>
                <a:spcPct val="150000"/>
              </a:lnSpc>
              <a:buClr>
                <a:srgbClr val="00FFCC"/>
              </a:buClr>
              <a:buFont typeface="Wingdings" panose="05000000000000000000" pitchFamily="2" charset="2"/>
              <a:buChar char="ü"/>
            </a:pP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Tenga </a:t>
            </a:r>
            <a:r>
              <a:rPr lang="es-ES" sz="3500" b="1" cap="none" dirty="0">
                <a:solidFill>
                  <a:srgbClr val="00FFCC"/>
                </a:solidFill>
                <a:latin typeface="Candara" panose="020E0502030303020204" pitchFamily="34" charset="0"/>
              </a:rPr>
              <a:t>paciencia,</a:t>
            </a: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 pues los pares a ciega no siempre son rápidos en sus revisiones. </a:t>
            </a:r>
          </a:p>
          <a:p>
            <a:pPr marL="457200" indent="-457200" algn="just">
              <a:lnSpc>
                <a:spcPct val="150000"/>
              </a:lnSpc>
              <a:buClr>
                <a:srgbClr val="00FFCC"/>
              </a:buClr>
              <a:buFont typeface="Wingdings" panose="05000000000000000000" pitchFamily="2" charset="2"/>
              <a:buChar char="ü"/>
            </a:pP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Considere que le pueden </a:t>
            </a:r>
            <a:r>
              <a:rPr lang="es-ES" sz="3500" b="1" cap="none" dirty="0">
                <a:solidFill>
                  <a:srgbClr val="00FFCC"/>
                </a:solidFill>
                <a:latin typeface="Candara" panose="020E0502030303020204" pitchFamily="34" charset="0"/>
              </a:rPr>
              <a:t>rechazar</a:t>
            </a:r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 el escrito y esto ocasiona frustración. </a:t>
            </a:r>
            <a:r>
              <a:rPr lang="es-ES" sz="3500" b="1" cap="none" dirty="0">
                <a:solidFill>
                  <a:schemeClr val="bg1"/>
                </a:solidFill>
                <a:latin typeface="Candara" panose="020E0502030303020204" pitchFamily="34" charset="0"/>
              </a:rPr>
              <a:t>Es parte del proceso.  </a:t>
            </a:r>
          </a:p>
          <a:p>
            <a:pPr marL="457200" indent="-457200" algn="just">
              <a:lnSpc>
                <a:spcPct val="150000"/>
              </a:lnSpc>
              <a:buClr>
                <a:srgbClr val="00FFCC"/>
              </a:buClr>
              <a:buFont typeface="Wingdings" panose="05000000000000000000" pitchFamily="2" charset="2"/>
              <a:buChar char="ü"/>
            </a:pPr>
            <a:r>
              <a:rPr lang="es-ES" sz="3500" b="1" cap="none" dirty="0">
                <a:solidFill>
                  <a:srgbClr val="00FFCC"/>
                </a:solidFill>
                <a:latin typeface="Candara" panose="020E0502030303020204" pitchFamily="34" charset="0"/>
              </a:rPr>
              <a:t>Evite enviar artículos a revistas </a:t>
            </a:r>
            <a:r>
              <a:rPr lang="es-ES" sz="3500" b="1" u="sng" cap="none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depredadoras.</a:t>
            </a:r>
            <a:r>
              <a:rPr lang="es-ES" sz="3500" b="1" cap="none" dirty="0">
                <a:solidFill>
                  <a:srgbClr val="002060"/>
                </a:solidFill>
                <a:latin typeface="Candara" panose="020E0502030303020204" pitchFamily="34" charset="0"/>
              </a:rPr>
              <a:t>. </a:t>
            </a:r>
            <a:r>
              <a:rPr lang="es-CL" sz="3500" b="1" cap="none" dirty="0">
                <a:solidFill>
                  <a:srgbClr val="002060"/>
                </a:solidFill>
                <a:latin typeface="Candara" panose="020E0502030303020204" pitchFamily="34" charset="0"/>
              </a:rPr>
              <a:t>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62A37BD-8E8B-10AB-97A9-4FE18329D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211149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ecretaría de Investigación » REVISTAS DEPREDADORAS| El lado oscuro de la  publicación">
            <a:extLst>
              <a:ext uri="{FF2B5EF4-FFF2-40B4-BE49-F238E27FC236}">
                <a16:creationId xmlns:a16="http://schemas.microsoft.com/office/drawing/2014/main" id="{6AB85F54-9EA3-F939-7790-D4DF52274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524750" cy="605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vistas depredadoras | Universo Abierto">
            <a:extLst>
              <a:ext uri="{FF2B5EF4-FFF2-40B4-BE49-F238E27FC236}">
                <a16:creationId xmlns:a16="http://schemas.microsoft.com/office/drawing/2014/main" id="{498EC230-005C-E181-E9F3-7B8C0F0D3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1" y="655563"/>
            <a:ext cx="4635294" cy="475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C7FD5819-1CF4-A835-1CD8-B9E3352EA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893411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otecaucm on Twitter: &quot;¿Quieres saber los diferentes indicadores usados  para la evaluación de las publicaciones académicas? ¿has oído hablar de las revistas  depredadoras? Esta Biblioguía puede serte muy útil. Si eres profesor">
            <a:extLst>
              <a:ext uri="{FF2B5EF4-FFF2-40B4-BE49-F238E27FC236}">
                <a16:creationId xmlns:a16="http://schemas.microsoft.com/office/drawing/2014/main" id="{8832DDB2-12F1-3F88-A7F8-FFBD2DED1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10820399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75B1CAA-9AE0-F10A-9A2B-94ADF383C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303" y="122163"/>
            <a:ext cx="3048000" cy="202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6028872-7CBD-9EA8-388D-1DB63F5FE7D8}"/>
              </a:ext>
            </a:extLst>
          </p:cNvPr>
          <p:cNvCxnSpPr>
            <a:cxnSpLocks/>
          </p:cNvCxnSpPr>
          <p:nvPr/>
        </p:nvCxnSpPr>
        <p:spPr>
          <a:xfrm>
            <a:off x="8763000" y="289681"/>
            <a:ext cx="2819400" cy="169151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77A65E2-3D99-11B4-C930-B3A650ACD856}"/>
              </a:ext>
            </a:extLst>
          </p:cNvPr>
          <p:cNvCxnSpPr>
            <a:cxnSpLocks/>
          </p:cNvCxnSpPr>
          <p:nvPr/>
        </p:nvCxnSpPr>
        <p:spPr>
          <a:xfrm flipV="1">
            <a:off x="8763000" y="289681"/>
            <a:ext cx="2819400" cy="169151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title 2">
            <a:extLst>
              <a:ext uri="{FF2B5EF4-FFF2-40B4-BE49-F238E27FC236}">
                <a16:creationId xmlns:a16="http://schemas.microsoft.com/office/drawing/2014/main" id="{0D905348-DB2E-6498-EDCE-8DA6433EC5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4144252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AED668C-E2AD-4EA7-B7A1-A98022CA0918}"/>
              </a:ext>
            </a:extLst>
          </p:cNvPr>
          <p:cNvSpPr txBox="1">
            <a:spLocks/>
          </p:cNvSpPr>
          <p:nvPr/>
        </p:nvSpPr>
        <p:spPr>
          <a:xfrm>
            <a:off x="513470" y="457200"/>
            <a:ext cx="11678530" cy="81789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6600" b="1" cap="none" dirty="0">
                <a:solidFill>
                  <a:srgbClr val="FFFF00"/>
                </a:solidFill>
              </a:rPr>
              <a:t>Entonces </a:t>
            </a:r>
            <a:r>
              <a:rPr lang="es-CL" sz="6600" b="1" cap="none" dirty="0">
                <a:solidFill>
                  <a:srgbClr val="00FFCC"/>
                </a:solidFill>
              </a:rPr>
              <a:t>¿dónde debo publicar? </a:t>
            </a:r>
          </a:p>
        </p:txBody>
      </p:sp>
      <p:pic>
        <p:nvPicPr>
          <p:cNvPr id="1026" name="Picture 2" descr="Pregunta De Hombres De Negocios | HD Creativo antecedentes imagen descargar  - Lovepik">
            <a:extLst>
              <a:ext uri="{FF2B5EF4-FFF2-40B4-BE49-F238E27FC236}">
                <a16:creationId xmlns:a16="http://schemas.microsoft.com/office/drawing/2014/main" id="{3A62E6D8-C4C0-2676-63AD-D90FF1803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75092"/>
            <a:ext cx="6991350" cy="465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C4D12CF9-D040-36A1-8850-77AB0E9F7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6096000"/>
            <a:ext cx="8940800" cy="685800"/>
          </a:xfrm>
        </p:spPr>
        <p:txBody>
          <a:bodyPr>
            <a:normAutofit/>
          </a:bodyPr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Sr. José Rolando Sánchez Rodríguez. PhD. </a:t>
            </a:r>
          </a:p>
        </p:txBody>
      </p:sp>
    </p:spTree>
    <p:extLst>
      <p:ext uri="{BB962C8B-B14F-4D97-AF65-F5344CB8AC3E}">
        <p14:creationId xmlns:p14="http://schemas.microsoft.com/office/powerpoint/2010/main" val="1264303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José Rolando Sánchez Rodríguez. PhD.  </a:t>
            </a:r>
            <a:r>
              <a:rPr lang="es-CL" b="1" i="1" dirty="0">
                <a:solidFill>
                  <a:srgbClr val="000000"/>
                </a:solidFill>
              </a:rPr>
              <a:t> </a:t>
            </a:r>
            <a:endParaRPr lang="es-CL" b="1" i="1" noProof="0" dirty="0">
              <a:solidFill>
                <a:srgbClr val="000000"/>
              </a:solidFill>
            </a:endParaRPr>
          </a:p>
        </p:txBody>
      </p:sp>
      <p:pic>
        <p:nvPicPr>
          <p:cNvPr id="1028" name="Picture 4" descr="Qué es ciencia abierta? - Portal de Revistas">
            <a:extLst>
              <a:ext uri="{FF2B5EF4-FFF2-40B4-BE49-F238E27FC236}">
                <a16:creationId xmlns:a16="http://schemas.microsoft.com/office/drawing/2014/main" id="{C325821A-8BD5-24E2-059B-9DFFF41CDC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t="5196" r="6422" b="7792"/>
          <a:stretch/>
        </p:blipFill>
        <p:spPr bwMode="auto">
          <a:xfrm>
            <a:off x="0" y="1"/>
            <a:ext cx="12192000" cy="673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84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CL" b="1" i="1" noProof="0" dirty="0">
                <a:solidFill>
                  <a:srgbClr val="000000"/>
                </a:solidFill>
              </a:rPr>
              <a:t>José Rolando Sánchez Rodríguez. PhD.  </a:t>
            </a:r>
            <a:r>
              <a:rPr lang="es-CL" b="1" i="1" dirty="0">
                <a:solidFill>
                  <a:srgbClr val="000000"/>
                </a:solidFill>
              </a:rPr>
              <a:t> </a:t>
            </a:r>
            <a:endParaRPr lang="es-CL" b="1" i="1" noProof="0" dirty="0">
              <a:solidFill>
                <a:srgbClr val="000000"/>
              </a:solidFill>
            </a:endParaRPr>
          </a:p>
        </p:txBody>
      </p:sp>
      <p:pic>
        <p:nvPicPr>
          <p:cNvPr id="1034" name="Picture 10" descr="Download Open Journal Systems (OJS) Logo in SVG Vector or PNG File Format -  Logo.wine">
            <a:extLst>
              <a:ext uri="{FF2B5EF4-FFF2-40B4-BE49-F238E27FC236}">
                <a16:creationId xmlns:a16="http://schemas.microsoft.com/office/drawing/2014/main" id="{6F1DD68F-2AA4-44C9-B5AB-83C5900C75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2" r="25352"/>
          <a:stretch/>
        </p:blipFill>
        <p:spPr bwMode="auto">
          <a:xfrm>
            <a:off x="7374" y="2604568"/>
            <a:ext cx="2667000" cy="416568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ED668C-E2AD-4EA7-B7A1-A98022CA0918}"/>
              </a:ext>
            </a:extLst>
          </p:cNvPr>
          <p:cNvSpPr txBox="1">
            <a:spLocks/>
          </p:cNvSpPr>
          <p:nvPr/>
        </p:nvSpPr>
        <p:spPr>
          <a:xfrm>
            <a:off x="1779171" y="87751"/>
            <a:ext cx="5582529" cy="81789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b="1" cap="none" dirty="0">
                <a:solidFill>
                  <a:srgbClr val="FFFF00"/>
                </a:solidFill>
              </a:rPr>
              <a:t>Revistas incluidas en: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D240AB-4CBA-4D80-8097-C51C09279A7C}"/>
              </a:ext>
            </a:extLst>
          </p:cNvPr>
          <p:cNvSpPr txBox="1">
            <a:spLocks/>
          </p:cNvSpPr>
          <p:nvPr/>
        </p:nvSpPr>
        <p:spPr>
          <a:xfrm>
            <a:off x="2633002" y="1143000"/>
            <a:ext cx="9457397" cy="4461901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Aplicación de software de código abierto para administrar y publicar revistas. Originalmente desarrollada y lanzada en 2001 para mejorar el acceso a la investigación.</a:t>
            </a:r>
          </a:p>
          <a:p>
            <a:pPr algn="just"/>
            <a:endParaRPr lang="es-ES" sz="3500" b="1" cap="none" dirty="0">
              <a:solidFill>
                <a:schemeClr val="tx1">
                  <a:lumMod val="95000"/>
                </a:schemeClr>
              </a:solidFill>
              <a:latin typeface="Candara" panose="020E0502030303020204" pitchFamily="34" charset="0"/>
            </a:endParaRPr>
          </a:p>
          <a:p>
            <a:pPr algn="just"/>
            <a:r>
              <a:rPr lang="es-ES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Se trata de la plataforma de publicación de revistas de código abierto donde más de 12.000 revistas la utilizan en todo el mundo. </a:t>
            </a:r>
            <a:r>
              <a:rPr lang="es-CL" sz="3500" b="1" cap="none" dirty="0">
                <a:solidFill>
                  <a:schemeClr val="tx1">
                    <a:lumMod val="95000"/>
                  </a:schemeClr>
                </a:solidFill>
                <a:latin typeface="Candara" panose="020E0502030303020204" pitchFamily="34" charset="0"/>
              </a:rPr>
              <a:t> </a:t>
            </a:r>
            <a:endParaRPr lang="es-CL" sz="3500" b="1" cap="none" dirty="0">
              <a:solidFill>
                <a:schemeClr val="tx1">
                  <a:lumMod val="95000"/>
                </a:schemeClr>
              </a:solidFill>
              <a:highlight>
                <a:srgbClr val="FFFF00"/>
              </a:highlight>
              <a:latin typeface="Candara" panose="020E0502030303020204" pitchFamily="34" charset="0"/>
            </a:endParaRPr>
          </a:p>
        </p:txBody>
      </p:sp>
      <p:pic>
        <p:nvPicPr>
          <p:cNvPr id="4098" name="Picture 2" descr="Foto De Stock Signo De Tick Verde | Libre De Derechos | FreeImages">
            <a:extLst>
              <a:ext uri="{FF2B5EF4-FFF2-40B4-BE49-F238E27FC236}">
                <a16:creationId xmlns:a16="http://schemas.microsoft.com/office/drawing/2014/main" id="{D0083233-A716-2044-6AF6-05E2B2799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55" y="1070839"/>
            <a:ext cx="2664957" cy="22057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258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C84A744-0224-4DA7-3031-05BF10715A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75" t="20000" r="20625" b="8889"/>
          <a:stretch/>
        </p:blipFill>
        <p:spPr>
          <a:xfrm>
            <a:off x="963386" y="61080"/>
            <a:ext cx="8077200" cy="673583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ED668C-E2AD-4EA7-B7A1-A98022CA0918}"/>
              </a:ext>
            </a:extLst>
          </p:cNvPr>
          <p:cNvSpPr txBox="1">
            <a:spLocks/>
          </p:cNvSpPr>
          <p:nvPr/>
        </p:nvSpPr>
        <p:spPr>
          <a:xfrm>
            <a:off x="6688364" y="990600"/>
            <a:ext cx="5156200" cy="8178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6000" b="1" cap="none" dirty="0">
                <a:solidFill>
                  <a:schemeClr val="bg1"/>
                </a:solidFill>
              </a:rPr>
              <a:t>Ciencia abierta 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79DBD951-2DD6-EB01-586A-7C51AF7B3E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 descr="upload.wikimedia.org/wikipedia/commons/thumb/2/25/...">
            <a:extLst>
              <a:ext uri="{FF2B5EF4-FFF2-40B4-BE49-F238E27FC236}">
                <a16:creationId xmlns:a16="http://schemas.microsoft.com/office/drawing/2014/main" id="{B81E2D61-6A02-025B-099C-D4FB15CC6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48" y="2667000"/>
            <a:ext cx="11334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3B3C795-A2C2-8FE5-4F6F-C80DB56A9075}"/>
              </a:ext>
            </a:extLst>
          </p:cNvPr>
          <p:cNvSpPr txBox="1"/>
          <p:nvPr/>
        </p:nvSpPr>
        <p:spPr>
          <a:xfrm>
            <a:off x="9662507" y="3669209"/>
            <a:ext cx="19800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800" dirty="0">
                <a:highlight>
                  <a:srgbClr val="FFFF00"/>
                </a:highlight>
              </a:rPr>
              <a:t>[ </a:t>
            </a:r>
            <a:r>
              <a:rPr lang="es-CL" sz="4800" dirty="0">
                <a:highlight>
                  <a:srgbClr val="FFFF00"/>
                </a:highlight>
                <a:hlinkClick r:id="rId4"/>
              </a:rPr>
              <a:t>LINK</a:t>
            </a:r>
            <a:r>
              <a:rPr lang="es-CL" sz="4800" dirty="0">
                <a:highlight>
                  <a:srgbClr val="FFFF00"/>
                </a:highlight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463025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ómo Escribir un Artículo">
            <a:extLst>
              <a:ext uri="{FF2B5EF4-FFF2-40B4-BE49-F238E27FC236}">
                <a16:creationId xmlns:a16="http://schemas.microsoft.com/office/drawing/2014/main" id="{11B32FEF-C0F6-C94A-D6EF-BA9A2FBCF0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6" t="12112" r="6749" b="24237"/>
          <a:stretch/>
        </p:blipFill>
        <p:spPr bwMode="auto">
          <a:xfrm>
            <a:off x="2895600" y="1676400"/>
            <a:ext cx="67056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 descr="MC900440424.WMF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76200" y="2777164"/>
            <a:ext cx="4114800" cy="4080836"/>
          </a:xfrm>
        </p:spPr>
      </p:pic>
      <p:pic>
        <p:nvPicPr>
          <p:cNvPr id="14" name="Content Placeholder 10" descr="MM90023624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53635" y="304800"/>
            <a:ext cx="471565" cy="577427"/>
          </a:xfrm>
          <a:prstGeom prst="rect">
            <a:avLst/>
          </a:prstGeom>
        </p:spPr>
      </p:pic>
      <p:pic>
        <p:nvPicPr>
          <p:cNvPr id="5122" name="Picture 2" descr="Empresaria Agotadora Con Humo En Su Cabeza Imagen de archivo - Imagen de  hembra, gente: 69672091">
            <a:extLst>
              <a:ext uri="{FF2B5EF4-FFF2-40B4-BE49-F238E27FC236}">
                <a16:creationId xmlns:a16="http://schemas.microsoft.com/office/drawing/2014/main" id="{8A993295-CD03-DA57-4E64-1AFE868A6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3352800"/>
            <a:ext cx="3681335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frases publicaciÃ³n cientÃ­fica">
            <a:extLst>
              <a:ext uri="{FF2B5EF4-FFF2-40B4-BE49-F238E27FC236}">
                <a16:creationId xmlns:a16="http://schemas.microsoft.com/office/drawing/2014/main" id="{7510A4B4-858B-402B-8061-05A607B6C8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" t="8418" b="13797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07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4055B-6918-4759-B69F-F9CD6C30B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152400"/>
            <a:ext cx="8153400" cy="990600"/>
          </a:xfrm>
        </p:spPr>
        <p:txBody>
          <a:bodyPr>
            <a:normAutofit/>
          </a:bodyPr>
          <a:lstStyle/>
          <a:p>
            <a:r>
              <a:rPr lang="es-CL" sz="4800" dirty="0">
                <a:solidFill>
                  <a:srgbClr val="002060"/>
                </a:solidFill>
              </a:rPr>
              <a:t>Consejos para iniciar publicación </a:t>
            </a:r>
          </a:p>
        </p:txBody>
      </p:sp>
      <p:pic>
        <p:nvPicPr>
          <p:cNvPr id="2052" name="Picture 4" descr="Escribir para aprender: tips para una publicación académica exitosa —  Observatorio | Instituto para el Futuro de la Educación">
            <a:extLst>
              <a:ext uri="{FF2B5EF4-FFF2-40B4-BE49-F238E27FC236}">
                <a16:creationId xmlns:a16="http://schemas.microsoft.com/office/drawing/2014/main" id="{3DEEE8F7-B190-49FA-A10B-B21114AD6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428" y="1259064"/>
            <a:ext cx="5377429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ublicaciones científicas, sinvergüenzas e impresentables | SCIENTIA">
            <a:extLst>
              <a:ext uri="{FF2B5EF4-FFF2-40B4-BE49-F238E27FC236}">
                <a16:creationId xmlns:a16="http://schemas.microsoft.com/office/drawing/2014/main" id="{605CC39C-2003-4257-B257-EDB26EE87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638" y="4000500"/>
            <a:ext cx="5316361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6393D25-ED86-7AB0-585A-AFF48DE58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998" y="1371600"/>
            <a:ext cx="5288853" cy="558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498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5C99853-CBAD-48A4-B15E-6B5886375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0" y="35169"/>
            <a:ext cx="3619500" cy="1295400"/>
          </a:xfrm>
        </p:spPr>
        <p:txBody>
          <a:bodyPr>
            <a:noAutofit/>
          </a:bodyPr>
          <a:lstStyle/>
          <a:p>
            <a:pPr algn="ctr"/>
            <a:r>
              <a:rPr lang="es-CL" sz="6000" b="1" i="1" dirty="0">
                <a:solidFill>
                  <a:srgbClr val="002060"/>
                </a:solidFill>
              </a:rPr>
              <a:t>Consejos </a:t>
            </a:r>
          </a:p>
        </p:txBody>
      </p:sp>
      <p:pic>
        <p:nvPicPr>
          <p:cNvPr id="1026" name="Picture 2" descr="10 estrategias para elegir una revista y publicar los artículos  científicos. - Instituto de Tecnologías para Docentes | Yo Profesor">
            <a:extLst>
              <a:ext uri="{FF2B5EF4-FFF2-40B4-BE49-F238E27FC236}">
                <a16:creationId xmlns:a16="http://schemas.microsoft.com/office/drawing/2014/main" id="{82203F5C-B9BE-4746-AFA8-EDB1AECD6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9144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943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F358AAD-7F94-49AF-A3EB-497B387BFC4F}"/>
              </a:ext>
            </a:extLst>
          </p:cNvPr>
          <p:cNvSpPr txBox="1"/>
          <p:nvPr/>
        </p:nvSpPr>
        <p:spPr>
          <a:xfrm>
            <a:off x="5029200" y="294340"/>
            <a:ext cx="1564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5400" b="1" dirty="0">
                <a:solidFill>
                  <a:srgbClr val="C00000"/>
                </a:solidFill>
              </a:rPr>
              <a:t>Leer </a:t>
            </a:r>
          </a:p>
        </p:txBody>
      </p:sp>
      <p:pic>
        <p:nvPicPr>
          <p:cNvPr id="1026" name="Picture 2" descr="Cómo leer artículos científicos">
            <a:extLst>
              <a:ext uri="{FF2B5EF4-FFF2-40B4-BE49-F238E27FC236}">
                <a16:creationId xmlns:a16="http://schemas.microsoft.com/office/drawing/2014/main" id="{9F39337B-2698-4EA8-99BE-66B81763A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72589"/>
            <a:ext cx="6172200" cy="441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ómo leer artículos online sin distracciones - Periodismo . com">
            <a:extLst>
              <a:ext uri="{FF2B5EF4-FFF2-40B4-BE49-F238E27FC236}">
                <a16:creationId xmlns:a16="http://schemas.microsoft.com/office/drawing/2014/main" id="{FB75F1B6-B1F0-4BE6-A6B2-1E0DED0BB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2506778"/>
            <a:ext cx="5410199" cy="435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87C377-BD50-4E72-8C2E-15E056C69E1A}"/>
              </a:ext>
            </a:extLst>
          </p:cNvPr>
          <p:cNvSpPr txBox="1"/>
          <p:nvPr/>
        </p:nvSpPr>
        <p:spPr>
          <a:xfrm>
            <a:off x="4994668" y="1583448"/>
            <a:ext cx="1564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5400" b="1" dirty="0">
                <a:solidFill>
                  <a:srgbClr val="C00000"/>
                </a:solidFill>
              </a:rPr>
              <a:t>Leer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AAAE5FF-9844-4DFE-81D5-BD0AA78DA0D3}"/>
              </a:ext>
            </a:extLst>
          </p:cNvPr>
          <p:cNvSpPr txBox="1"/>
          <p:nvPr/>
        </p:nvSpPr>
        <p:spPr>
          <a:xfrm>
            <a:off x="3437073" y="1549259"/>
            <a:ext cx="1564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5400" b="1" dirty="0">
                <a:solidFill>
                  <a:srgbClr val="C00000"/>
                </a:solidFill>
              </a:rPr>
              <a:t>Leer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3F041F-9AE8-401C-992A-76446AF479DF}"/>
              </a:ext>
            </a:extLst>
          </p:cNvPr>
          <p:cNvSpPr txBox="1"/>
          <p:nvPr/>
        </p:nvSpPr>
        <p:spPr>
          <a:xfrm>
            <a:off x="1872221" y="1532930"/>
            <a:ext cx="1564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5400" b="1" dirty="0">
                <a:solidFill>
                  <a:srgbClr val="C00000"/>
                </a:solidFill>
              </a:rPr>
              <a:t>Leer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732BCFE-3EA3-454C-90C8-87EF7A8C9EED}"/>
              </a:ext>
            </a:extLst>
          </p:cNvPr>
          <p:cNvSpPr txBox="1"/>
          <p:nvPr/>
        </p:nvSpPr>
        <p:spPr>
          <a:xfrm>
            <a:off x="307369" y="1532930"/>
            <a:ext cx="1564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5400" b="1" dirty="0">
                <a:solidFill>
                  <a:srgbClr val="C00000"/>
                </a:solidFill>
              </a:rPr>
              <a:t>Leer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180B565-3FF6-4D1E-9BB2-EBE3A4302E0C}"/>
              </a:ext>
            </a:extLst>
          </p:cNvPr>
          <p:cNvSpPr txBox="1"/>
          <p:nvPr/>
        </p:nvSpPr>
        <p:spPr>
          <a:xfrm>
            <a:off x="6588548" y="1583448"/>
            <a:ext cx="1564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5400" b="1" dirty="0">
                <a:solidFill>
                  <a:srgbClr val="C00000"/>
                </a:solidFill>
              </a:rPr>
              <a:t>Leer </a:t>
            </a:r>
          </a:p>
        </p:txBody>
      </p:sp>
      <p:pic>
        <p:nvPicPr>
          <p:cNvPr id="2050" name="Picture 2" descr="Paper Tablet: el gadget para los nostálgicos de leer y escribir en papel">
            <a:extLst>
              <a:ext uri="{FF2B5EF4-FFF2-40B4-BE49-F238E27FC236}">
                <a16:creationId xmlns:a16="http://schemas.microsoft.com/office/drawing/2014/main" id="{8B8FCB93-47E3-A1B2-ADA6-A99B5A4ED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69"/>
          <a:stretch/>
        </p:blipFill>
        <p:spPr bwMode="auto">
          <a:xfrm>
            <a:off x="8338458" y="0"/>
            <a:ext cx="3603171" cy="250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3379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51EF165-F9C9-4427-8E10-0C33DFC372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32" t="20666" r="33334" b="4666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722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4055B-6918-4759-B69F-F9CD6C30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b="1" dirty="0">
                <a:solidFill>
                  <a:srgbClr val="002060"/>
                </a:solidFill>
              </a:rPr>
              <a:t>Cómo iniciar una publicación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8F3A46-E692-4E91-A00A-D737201A95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5664" y="1600200"/>
            <a:ext cx="11582400" cy="4495800"/>
          </a:xfrm>
        </p:spPr>
        <p:txBody>
          <a:bodyPr>
            <a:normAutofit fontScale="92500" lnSpcReduction="10000"/>
          </a:bodyPr>
          <a:lstStyle/>
          <a:p>
            <a:pPr algn="just">
              <a:buSzPct val="80000"/>
              <a:buFont typeface="Wingdings" panose="05000000000000000000" pitchFamily="2" charset="2"/>
              <a:buChar char="§"/>
            </a:pPr>
            <a:r>
              <a:rPr lang="es-CL" sz="4400" b="1" dirty="0">
                <a:solidFill>
                  <a:srgbClr val="FF0000"/>
                </a:solidFill>
              </a:rPr>
              <a:t>Rompa el hielo y el síndrome de la hoja en blanco. </a:t>
            </a:r>
          </a:p>
          <a:p>
            <a:pPr algn="just">
              <a:buSzPct val="80000"/>
              <a:buFont typeface="Wingdings" panose="05000000000000000000" pitchFamily="2" charset="2"/>
              <a:buChar char="§"/>
            </a:pPr>
            <a:r>
              <a:rPr lang="es-CL" sz="3600" dirty="0"/>
              <a:t>Escriba </a:t>
            </a:r>
            <a:r>
              <a:rPr lang="es-CL" sz="3600" dirty="0" err="1"/>
              <a:t>escriba</a:t>
            </a:r>
            <a:r>
              <a:rPr lang="es-CL" sz="3600" dirty="0"/>
              <a:t> </a:t>
            </a:r>
            <a:r>
              <a:rPr lang="es-CL" sz="3600" dirty="0" err="1"/>
              <a:t>escriba</a:t>
            </a:r>
            <a:r>
              <a:rPr lang="es-CL" sz="3600" dirty="0"/>
              <a:t> y después revise. No pierda la idea que surge, en el momento que surge. </a:t>
            </a:r>
          </a:p>
          <a:p>
            <a:pPr algn="just">
              <a:buSzPct val="80000"/>
              <a:buFont typeface="Wingdings" panose="05000000000000000000" pitchFamily="2" charset="2"/>
              <a:buChar char="§"/>
            </a:pPr>
            <a:r>
              <a:rPr lang="es-CL" sz="3600" dirty="0"/>
              <a:t>Escriba para que sus semejantes lo entiendan en los 5 continentes.</a:t>
            </a:r>
          </a:p>
          <a:p>
            <a:pPr algn="just">
              <a:buSzPct val="80000"/>
              <a:buFont typeface="Wingdings" panose="05000000000000000000" pitchFamily="2" charset="2"/>
              <a:buChar char="§"/>
            </a:pPr>
            <a:r>
              <a:rPr lang="es-CL" sz="3600" dirty="0"/>
              <a:t>Organice su artículo desde un estudio científico u otras experiencias innovadoras.</a:t>
            </a:r>
          </a:p>
          <a:p>
            <a:pPr algn="just">
              <a:buSzPct val="80000"/>
              <a:buFont typeface="Wingdings" panose="05000000000000000000" pitchFamily="2" charset="2"/>
              <a:buChar char="§"/>
            </a:pPr>
            <a:r>
              <a:rPr lang="es-CL" sz="3600" dirty="0"/>
              <a:t>Busque la revista correcta. </a:t>
            </a:r>
            <a:r>
              <a:rPr lang="es-CL" sz="4000" b="1" dirty="0">
                <a:solidFill>
                  <a:srgbClr val="FF0000"/>
                </a:solidFill>
              </a:rPr>
              <a:t>[</a:t>
            </a:r>
            <a:r>
              <a:rPr lang="es-CL" sz="3600" b="1" dirty="0">
                <a:solidFill>
                  <a:srgbClr val="002060"/>
                </a:solidFill>
                <a:highlight>
                  <a:srgbClr val="00FFFF"/>
                </a:highlight>
              </a:rPr>
              <a:t>Misión</a:t>
            </a:r>
            <a:r>
              <a:rPr lang="es-CL" sz="3600" b="1" dirty="0">
                <a:solidFill>
                  <a:srgbClr val="FF0000"/>
                </a:solidFill>
              </a:rPr>
              <a:t>]</a:t>
            </a:r>
            <a:r>
              <a:rPr lang="es-CL" sz="3600" b="1" dirty="0">
                <a:solidFill>
                  <a:srgbClr val="002060"/>
                </a:solidFill>
              </a:rPr>
              <a:t>. </a:t>
            </a:r>
          </a:p>
          <a:p>
            <a:pPr algn="just">
              <a:buSzPct val="80000"/>
              <a:buFont typeface="Wingdings" panose="05000000000000000000" pitchFamily="2" charset="2"/>
              <a:buChar char="§"/>
            </a:pPr>
            <a:r>
              <a:rPr lang="es-CL" sz="3600" dirty="0"/>
              <a:t>Piense ¿</a:t>
            </a:r>
            <a:r>
              <a:rPr lang="es-CL" sz="3600" b="1" dirty="0"/>
              <a:t>quién quiere que lo lea</a:t>
            </a:r>
            <a:r>
              <a:rPr lang="es-CL" sz="3600" dirty="0"/>
              <a:t>? </a:t>
            </a:r>
            <a:r>
              <a:rPr lang="es-CL" sz="3600" b="1" dirty="0">
                <a:solidFill>
                  <a:srgbClr val="FF0000"/>
                </a:solidFill>
              </a:rPr>
              <a:t>[</a:t>
            </a:r>
            <a:r>
              <a:rPr lang="es-CL" sz="3600" b="1" dirty="0">
                <a:solidFill>
                  <a:srgbClr val="002060"/>
                </a:solidFill>
                <a:highlight>
                  <a:srgbClr val="00FFFF"/>
                </a:highlight>
              </a:rPr>
              <a:t>Público objetivo</a:t>
            </a:r>
            <a:r>
              <a:rPr lang="es-CL" sz="3600" b="1" dirty="0">
                <a:solidFill>
                  <a:srgbClr val="FF0000"/>
                </a:solidFill>
              </a:rPr>
              <a:t>]</a:t>
            </a:r>
            <a:r>
              <a:rPr lang="es-CL" sz="3600" b="1" dirty="0">
                <a:solidFill>
                  <a:srgbClr val="00206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0555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4055B-6918-4759-B69F-F9CD6C30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002060"/>
                </a:solidFill>
              </a:rPr>
              <a:t>Revista… Tener presente!!!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8F3A46-E692-4E91-A00A-D737201A95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154423" y="1676402"/>
            <a:ext cx="3236976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L" sz="3200" b="1" dirty="0"/>
              <a:t>Factor de impacto </a:t>
            </a:r>
          </a:p>
        </p:txBody>
      </p:sp>
      <p:sp>
        <p:nvSpPr>
          <p:cNvPr id="4" name="Abrir llave 3">
            <a:extLst>
              <a:ext uri="{FF2B5EF4-FFF2-40B4-BE49-F238E27FC236}">
                <a16:creationId xmlns:a16="http://schemas.microsoft.com/office/drawing/2014/main" id="{79248EC9-E4E8-4AA1-AA4D-25BAEE552970}"/>
              </a:ext>
            </a:extLst>
          </p:cNvPr>
          <p:cNvSpPr/>
          <p:nvPr/>
        </p:nvSpPr>
        <p:spPr>
          <a:xfrm rot="16200000">
            <a:off x="5067300" y="495302"/>
            <a:ext cx="1143000" cy="3505199"/>
          </a:xfrm>
          <a:prstGeom prst="leftBrac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A6B35865-9BEA-4131-B066-A6C4BBB0269E}"/>
              </a:ext>
            </a:extLst>
          </p:cNvPr>
          <p:cNvSpPr txBox="1">
            <a:spLocks/>
          </p:cNvSpPr>
          <p:nvPr/>
        </p:nvSpPr>
        <p:spPr>
          <a:xfrm>
            <a:off x="457200" y="3124200"/>
            <a:ext cx="9144000" cy="762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3200" b="1" dirty="0" err="1"/>
              <a:t>VaFI</a:t>
            </a:r>
            <a:r>
              <a:rPr lang="es-CL" sz="3200" b="1" dirty="0"/>
              <a:t>= Total de artículos publicados en 2 años  </a:t>
            </a:r>
          </a:p>
          <a:p>
            <a:pPr marL="0" indent="0">
              <a:buNone/>
            </a:pPr>
            <a:r>
              <a:rPr lang="es-CL" sz="3200" b="1" dirty="0"/>
              <a:t>           </a:t>
            </a:r>
            <a:r>
              <a:rPr lang="es-CL" sz="3200" b="1" dirty="0" err="1"/>
              <a:t>N°</a:t>
            </a:r>
            <a:r>
              <a:rPr lang="es-CL" sz="3200" b="1" dirty="0"/>
              <a:t> de citas recibidas x dichos artículos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207E885-5176-4478-AE99-B117BD66ABD3}"/>
              </a:ext>
            </a:extLst>
          </p:cNvPr>
          <p:cNvSpPr/>
          <p:nvPr/>
        </p:nvSpPr>
        <p:spPr>
          <a:xfrm>
            <a:off x="8489871" y="3418582"/>
            <a:ext cx="362592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3200" b="1" dirty="0">
                <a:solidFill>
                  <a:srgbClr val="FF0000"/>
                </a:solidFill>
              </a:rPr>
              <a:t>X  total de artículos </a:t>
            </a:r>
          </a:p>
          <a:p>
            <a:r>
              <a:rPr lang="es-CL" sz="3200" b="1" dirty="0">
                <a:solidFill>
                  <a:srgbClr val="FF0000"/>
                </a:solidFill>
              </a:rPr>
              <a:t>       publicados </a:t>
            </a:r>
            <a:endParaRPr lang="es-CL" sz="3200" dirty="0">
              <a:solidFill>
                <a:srgbClr val="FF0000"/>
              </a:solidFill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583CC7F-BE78-4ACD-B3E0-61D0EC546D40}"/>
              </a:ext>
            </a:extLst>
          </p:cNvPr>
          <p:cNvCxnSpPr>
            <a:cxnSpLocks/>
          </p:cNvCxnSpPr>
          <p:nvPr/>
        </p:nvCxnSpPr>
        <p:spPr>
          <a:xfrm>
            <a:off x="1676400" y="3733800"/>
            <a:ext cx="6400800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ítulo 1">
            <a:extLst>
              <a:ext uri="{FF2B5EF4-FFF2-40B4-BE49-F238E27FC236}">
                <a16:creationId xmlns:a16="http://schemas.microsoft.com/office/drawing/2014/main" id="{CAE9D5FC-7564-E91A-7DD7-E510AFD3EF78}"/>
              </a:ext>
            </a:extLst>
          </p:cNvPr>
          <p:cNvSpPr txBox="1">
            <a:spLocks/>
          </p:cNvSpPr>
          <p:nvPr/>
        </p:nvSpPr>
        <p:spPr>
          <a:xfrm>
            <a:off x="4876800" y="4800600"/>
            <a:ext cx="1697736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>
                <a:solidFill>
                  <a:srgbClr val="002060"/>
                </a:solidFill>
              </a:rPr>
              <a:t>[ </a:t>
            </a:r>
            <a:r>
              <a:rPr lang="es-CL" dirty="0">
                <a:solidFill>
                  <a:srgbClr val="3333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s-CL" dirty="0">
                <a:solidFill>
                  <a:srgbClr val="002060"/>
                </a:solidFill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2662627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4055B-6918-4759-B69F-F9CD6C30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5400" dirty="0">
                <a:solidFill>
                  <a:srgbClr val="002060"/>
                </a:solidFill>
              </a:rPr>
              <a:t>Me han leído?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8F3A46-E692-4E91-A00A-D737201A95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8224" y="2171700"/>
            <a:ext cx="4608577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L" sz="3200" b="1" dirty="0"/>
              <a:t>Índice de inmediatez </a:t>
            </a:r>
          </a:p>
        </p:txBody>
      </p:sp>
      <p:sp>
        <p:nvSpPr>
          <p:cNvPr id="4" name="Abrir llave 3">
            <a:extLst>
              <a:ext uri="{FF2B5EF4-FFF2-40B4-BE49-F238E27FC236}">
                <a16:creationId xmlns:a16="http://schemas.microsoft.com/office/drawing/2014/main" id="{79248EC9-E4E8-4AA1-AA4D-25BAEE552970}"/>
              </a:ext>
            </a:extLst>
          </p:cNvPr>
          <p:cNvSpPr/>
          <p:nvPr/>
        </p:nvSpPr>
        <p:spPr>
          <a:xfrm rot="16200000">
            <a:off x="5143501" y="304798"/>
            <a:ext cx="1904999" cy="5334000"/>
          </a:xfrm>
          <a:prstGeom prst="leftBrac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B53214-EC60-44D4-910F-7AC41AFCE63F}"/>
              </a:ext>
            </a:extLst>
          </p:cNvPr>
          <p:cNvSpPr/>
          <p:nvPr/>
        </p:nvSpPr>
        <p:spPr>
          <a:xfrm>
            <a:off x="266700" y="4032456"/>
            <a:ext cx="11658600" cy="11430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L" sz="4000" u="sng" dirty="0">
                <a:solidFill>
                  <a:schemeClr val="tx1"/>
                </a:solidFill>
              </a:rPr>
              <a:t>Número</a:t>
            </a:r>
            <a:r>
              <a:rPr lang="es-CL" sz="4000" dirty="0">
                <a:solidFill>
                  <a:schemeClr val="tx1"/>
                </a:solidFill>
              </a:rPr>
              <a:t> de veces que se ha leído el </a:t>
            </a:r>
            <a:r>
              <a:rPr lang="es-CL" sz="4000" dirty="0" err="1">
                <a:solidFill>
                  <a:schemeClr val="tx1"/>
                </a:solidFill>
              </a:rPr>
              <a:t>paper</a:t>
            </a:r>
            <a:r>
              <a:rPr lang="es-CL" sz="4000" dirty="0">
                <a:solidFill>
                  <a:schemeClr val="tx1"/>
                </a:solidFill>
              </a:rPr>
              <a:t> </a:t>
            </a:r>
            <a:r>
              <a:rPr lang="es-CL" sz="4000" dirty="0">
                <a:solidFill>
                  <a:schemeClr val="tx1"/>
                </a:solidFill>
                <a:highlight>
                  <a:srgbClr val="00FFFF"/>
                </a:highlight>
              </a:rPr>
              <a:t>en un año</a:t>
            </a:r>
            <a:r>
              <a:rPr lang="es-CL" sz="4000" dirty="0">
                <a:solidFill>
                  <a:schemeClr val="tx1"/>
                </a:solidFill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L" sz="4000" b="1" dirty="0">
                <a:solidFill>
                  <a:srgbClr val="FF0000"/>
                </a:solidFill>
              </a:rPr>
              <a:t>Si me leen más es probable que me citen más.  </a:t>
            </a:r>
          </a:p>
        </p:txBody>
      </p:sp>
    </p:spTree>
    <p:extLst>
      <p:ext uri="{BB962C8B-B14F-4D97-AF65-F5344CB8AC3E}">
        <p14:creationId xmlns:p14="http://schemas.microsoft.com/office/powerpoint/2010/main" val="48508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4055B-6918-4759-B69F-F9CD6C30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5400" dirty="0">
                <a:solidFill>
                  <a:srgbClr val="002060"/>
                </a:solidFill>
              </a:rPr>
              <a:t>Me han citado mi </a:t>
            </a:r>
            <a:r>
              <a:rPr lang="es-CL" sz="5400" dirty="0" err="1">
                <a:solidFill>
                  <a:srgbClr val="002060"/>
                </a:solidFill>
              </a:rPr>
              <a:t>paper</a:t>
            </a:r>
            <a:r>
              <a:rPr lang="es-CL" sz="5400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8F3A46-E692-4E91-A00A-D737201A95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105402" y="1943097"/>
            <a:ext cx="3428998" cy="6858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L" sz="6000" b="1" dirty="0"/>
              <a:t>Índice H </a:t>
            </a:r>
          </a:p>
        </p:txBody>
      </p:sp>
      <p:sp>
        <p:nvSpPr>
          <p:cNvPr id="4" name="Abrir llave 3">
            <a:extLst>
              <a:ext uri="{FF2B5EF4-FFF2-40B4-BE49-F238E27FC236}">
                <a16:creationId xmlns:a16="http://schemas.microsoft.com/office/drawing/2014/main" id="{79248EC9-E4E8-4AA1-AA4D-25BAEE552970}"/>
              </a:ext>
            </a:extLst>
          </p:cNvPr>
          <p:cNvSpPr/>
          <p:nvPr/>
        </p:nvSpPr>
        <p:spPr>
          <a:xfrm rot="16200000">
            <a:off x="5676900" y="838196"/>
            <a:ext cx="1904999" cy="4114803"/>
          </a:xfrm>
          <a:prstGeom prst="leftBrac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 sz="400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B53214-EC60-44D4-910F-7AC41AFCE63F}"/>
              </a:ext>
            </a:extLst>
          </p:cNvPr>
          <p:cNvSpPr/>
          <p:nvPr/>
        </p:nvSpPr>
        <p:spPr>
          <a:xfrm>
            <a:off x="637032" y="4000493"/>
            <a:ext cx="11230864" cy="11430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s-CL" sz="4800" dirty="0">
                <a:solidFill>
                  <a:schemeClr val="tx1"/>
                </a:solidFill>
              </a:rPr>
              <a:t>Número de veces que se ha </a:t>
            </a:r>
            <a:r>
              <a:rPr lang="es-CL" sz="4800" b="1" dirty="0">
                <a:solidFill>
                  <a:srgbClr val="FF0000"/>
                </a:solidFill>
              </a:rPr>
              <a:t>CITADO</a:t>
            </a:r>
            <a:r>
              <a:rPr lang="es-CL" sz="4800" dirty="0">
                <a:solidFill>
                  <a:schemeClr val="tx1"/>
                </a:solidFill>
              </a:rPr>
              <a:t> mí </a:t>
            </a:r>
            <a:r>
              <a:rPr lang="es-CL" sz="4800" dirty="0" err="1">
                <a:solidFill>
                  <a:schemeClr val="tx1"/>
                </a:solidFill>
              </a:rPr>
              <a:t>paper</a:t>
            </a:r>
            <a:r>
              <a:rPr lang="es-CL" sz="48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007193D-DFF6-2B1D-40AC-955F38E2EAC4}"/>
              </a:ext>
            </a:extLst>
          </p:cNvPr>
          <p:cNvSpPr/>
          <p:nvPr/>
        </p:nvSpPr>
        <p:spPr>
          <a:xfrm>
            <a:off x="7924800" y="5131204"/>
            <a:ext cx="2800096" cy="11430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800" dirty="0">
                <a:solidFill>
                  <a:schemeClr val="tx1"/>
                </a:solidFill>
              </a:rPr>
              <a:t>[ </a:t>
            </a:r>
            <a:r>
              <a:rPr lang="es-CL" sz="4800" dirty="0">
                <a:solidFill>
                  <a:srgbClr val="3333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s-CL" sz="4800" dirty="0">
                <a:solidFill>
                  <a:schemeClr val="tx1"/>
                </a:solidFill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250575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4055B-6918-4759-B69F-F9CD6C30B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44864"/>
            <a:ext cx="11506202" cy="821936"/>
          </a:xfrm>
        </p:spPr>
        <p:txBody>
          <a:bodyPr>
            <a:noAutofit/>
          </a:bodyPr>
          <a:lstStyle/>
          <a:p>
            <a:pPr algn="ctr"/>
            <a:r>
              <a:rPr lang="es-CL" dirty="0">
                <a:solidFill>
                  <a:srgbClr val="002060"/>
                </a:solidFill>
              </a:rPr>
              <a:t>Qué debo hacer? Para que me </a:t>
            </a:r>
            <a:r>
              <a:rPr lang="es-CL" dirty="0">
                <a:solidFill>
                  <a:srgbClr val="FF0000"/>
                </a:solidFill>
              </a:rPr>
              <a:t> </a:t>
            </a:r>
            <a:r>
              <a:rPr lang="es-CL" sz="6000" b="1" i="1" dirty="0">
                <a:solidFill>
                  <a:srgbClr val="FF0000"/>
                </a:solidFill>
                <a:highlight>
                  <a:srgbClr val="00FFFF"/>
                </a:highlight>
              </a:rPr>
              <a:t>lean</a:t>
            </a:r>
            <a:r>
              <a:rPr lang="es-CL" dirty="0">
                <a:solidFill>
                  <a:srgbClr val="FF0000"/>
                </a:solidFill>
              </a:rPr>
              <a:t> </a:t>
            </a:r>
            <a:r>
              <a:rPr lang="es-CL" dirty="0">
                <a:solidFill>
                  <a:srgbClr val="002060"/>
                </a:solidFill>
              </a:rPr>
              <a:t>y me </a:t>
            </a:r>
            <a:r>
              <a:rPr lang="es-CL" sz="6000" b="1" i="1" dirty="0">
                <a:solidFill>
                  <a:srgbClr val="FF0000"/>
                </a:solidFill>
                <a:highlight>
                  <a:srgbClr val="00FFFF"/>
                </a:highlight>
              </a:rPr>
              <a:t>citen</a:t>
            </a:r>
            <a:endParaRPr lang="es-CL" sz="6000" dirty="0">
              <a:solidFill>
                <a:srgbClr val="FF0000"/>
              </a:solidFill>
              <a:highlight>
                <a:srgbClr val="00FFFF"/>
              </a:highligh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8F3A46-E692-4E91-A00A-D737201A95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8224" y="1828800"/>
            <a:ext cx="4913376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L" sz="6000" b="1" dirty="0"/>
              <a:t>Open Access </a:t>
            </a:r>
          </a:p>
        </p:txBody>
      </p:sp>
      <p:sp>
        <p:nvSpPr>
          <p:cNvPr id="4" name="Abrir llave 3">
            <a:extLst>
              <a:ext uri="{FF2B5EF4-FFF2-40B4-BE49-F238E27FC236}">
                <a16:creationId xmlns:a16="http://schemas.microsoft.com/office/drawing/2014/main" id="{79248EC9-E4E8-4AA1-AA4D-25BAEE552970}"/>
              </a:ext>
            </a:extLst>
          </p:cNvPr>
          <p:cNvSpPr/>
          <p:nvPr/>
        </p:nvSpPr>
        <p:spPr>
          <a:xfrm rot="16200000">
            <a:off x="5143501" y="228598"/>
            <a:ext cx="1904999" cy="5334000"/>
          </a:xfrm>
          <a:prstGeom prst="leftBrac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B53214-EC60-44D4-910F-7AC41AFCE63F}"/>
              </a:ext>
            </a:extLst>
          </p:cNvPr>
          <p:cNvSpPr/>
          <p:nvPr/>
        </p:nvSpPr>
        <p:spPr>
          <a:xfrm>
            <a:off x="685800" y="3809999"/>
            <a:ext cx="10896599" cy="11430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CL" sz="4400" dirty="0">
                <a:solidFill>
                  <a:schemeClr val="tx1"/>
                </a:solidFill>
              </a:rPr>
              <a:t>Rev. de </a:t>
            </a:r>
            <a:r>
              <a:rPr lang="es-CL" sz="4400" dirty="0">
                <a:solidFill>
                  <a:schemeClr val="tx1"/>
                </a:solidFill>
                <a:highlight>
                  <a:srgbClr val="00FF00"/>
                </a:highlight>
              </a:rPr>
              <a:t>Ciencia abierta</a:t>
            </a:r>
            <a:r>
              <a:rPr lang="es-CL" sz="4400" dirty="0">
                <a:solidFill>
                  <a:schemeClr val="tx1"/>
                </a:solidFill>
              </a:rPr>
              <a:t>. Para fomentar MBE y EBE. 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62B81E1-6DAA-44D1-9DBB-4B555A1120F7}"/>
              </a:ext>
            </a:extLst>
          </p:cNvPr>
          <p:cNvSpPr/>
          <p:nvPr/>
        </p:nvSpPr>
        <p:spPr>
          <a:xfrm rot="20862974">
            <a:off x="768277" y="5081510"/>
            <a:ext cx="2743200" cy="9525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6000" b="1" dirty="0">
                <a:solidFill>
                  <a:srgbClr val="C00000"/>
                </a:solidFill>
              </a:rPr>
              <a:t>Título… </a:t>
            </a:r>
          </a:p>
        </p:txBody>
      </p:sp>
      <p:pic>
        <p:nvPicPr>
          <p:cNvPr id="2050" name="Picture 2" descr="Foto Una mujer señalando algo con el dedo – Imagen Persona ...">
            <a:extLst>
              <a:ext uri="{FF2B5EF4-FFF2-40B4-BE49-F238E27FC236}">
                <a16:creationId xmlns:a16="http://schemas.microsoft.com/office/drawing/2014/main" id="{8FB82930-6E83-53FC-A260-C5031E510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6"/>
          <a:stretch/>
        </p:blipFill>
        <p:spPr bwMode="auto">
          <a:xfrm>
            <a:off x="9208576" y="1786011"/>
            <a:ext cx="2766447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249D589-2470-461E-9AD6-08B599BA7B84}"/>
              </a:ext>
            </a:extLst>
          </p:cNvPr>
          <p:cNvSpPr/>
          <p:nvPr/>
        </p:nvSpPr>
        <p:spPr>
          <a:xfrm>
            <a:off x="3429000" y="5105400"/>
            <a:ext cx="8305800" cy="11430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b="1" i="1" dirty="0">
                <a:solidFill>
                  <a:srgbClr val="002060"/>
                </a:solidFill>
              </a:rPr>
              <a:t>Corto</a:t>
            </a:r>
            <a:r>
              <a:rPr lang="es-CL" sz="3200" b="1" dirty="0">
                <a:solidFill>
                  <a:srgbClr val="002060"/>
                </a:solidFill>
              </a:rPr>
              <a:t>, </a:t>
            </a:r>
            <a:r>
              <a:rPr lang="es-CL" sz="3200" b="1" i="1" dirty="0">
                <a:solidFill>
                  <a:srgbClr val="002060"/>
                </a:solidFill>
              </a:rPr>
              <a:t>atractivo</a:t>
            </a:r>
            <a:r>
              <a:rPr lang="es-CL" sz="3200" b="1" dirty="0">
                <a:solidFill>
                  <a:srgbClr val="002060"/>
                </a:solidFill>
              </a:rPr>
              <a:t>, que de </a:t>
            </a:r>
            <a:r>
              <a:rPr lang="es-CL" sz="3200" b="1" i="1" dirty="0">
                <a:solidFill>
                  <a:srgbClr val="002060"/>
                </a:solidFill>
              </a:rPr>
              <a:t>sentido amplio al estudio</a:t>
            </a:r>
            <a:r>
              <a:rPr lang="es-CL" sz="3200" b="1" dirty="0">
                <a:solidFill>
                  <a:srgbClr val="002060"/>
                </a:solidFill>
              </a:rPr>
              <a:t>, que </a:t>
            </a:r>
            <a:r>
              <a:rPr lang="es-CL" sz="3200" b="1" i="1" dirty="0">
                <a:solidFill>
                  <a:srgbClr val="002060"/>
                </a:solidFill>
              </a:rPr>
              <a:t>motive al investigador leerlo</a:t>
            </a:r>
            <a:r>
              <a:rPr lang="es-CL" sz="3200" b="1" dirty="0">
                <a:solidFill>
                  <a:srgbClr val="002060"/>
                </a:solidFill>
              </a:rPr>
              <a:t>. </a:t>
            </a:r>
          </a:p>
        </p:txBody>
      </p:sp>
      <p:pic>
        <p:nvPicPr>
          <p:cNvPr id="2052" name="Picture 4" descr="Hombre Señalando Fondo Blanco - Banco de fotos e imágenes de stock - iStock">
            <a:extLst>
              <a:ext uri="{FF2B5EF4-FFF2-40B4-BE49-F238E27FC236}">
                <a16:creationId xmlns:a16="http://schemas.microsoft.com/office/drawing/2014/main" id="{FE560D24-6105-3055-2845-EBCFD3A25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4" t="18628" r="3921"/>
          <a:stretch/>
        </p:blipFill>
        <p:spPr bwMode="auto">
          <a:xfrm rot="5821943">
            <a:off x="997343" y="1420445"/>
            <a:ext cx="1480354" cy="242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08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Diagrama 25">
            <a:extLst>
              <a:ext uri="{FF2B5EF4-FFF2-40B4-BE49-F238E27FC236}">
                <a16:creationId xmlns:a16="http://schemas.microsoft.com/office/drawing/2014/main" id="{3DD6084C-F65B-4DBB-BBDF-6BA8B1F13C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778354"/>
              </p:ext>
            </p:extLst>
          </p:nvPr>
        </p:nvGraphicFramePr>
        <p:xfrm>
          <a:off x="1676400" y="2"/>
          <a:ext cx="89916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" name="CuadroTexto 31">
            <a:extLst>
              <a:ext uri="{FF2B5EF4-FFF2-40B4-BE49-F238E27FC236}">
                <a16:creationId xmlns:a16="http://schemas.microsoft.com/office/drawing/2014/main" id="{96AD3219-BD9D-4ACA-9471-B8C4B533458A}"/>
              </a:ext>
            </a:extLst>
          </p:cNvPr>
          <p:cNvSpPr txBox="1"/>
          <p:nvPr/>
        </p:nvSpPr>
        <p:spPr>
          <a:xfrm rot="2541277">
            <a:off x="2949888" y="4080611"/>
            <a:ext cx="121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Resumen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FA6B5111-8092-4B3F-A2AB-5412FD8AA807}"/>
              </a:ext>
            </a:extLst>
          </p:cNvPr>
          <p:cNvSpPr txBox="1"/>
          <p:nvPr/>
        </p:nvSpPr>
        <p:spPr>
          <a:xfrm rot="2283864">
            <a:off x="4007380" y="3809603"/>
            <a:ext cx="1600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CL" dirty="0">
              <a:solidFill>
                <a:srgbClr val="0033CC"/>
              </a:solidFill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DDC29ED0-98BC-4F7A-93B8-FE666C217E3B}"/>
              </a:ext>
            </a:extLst>
          </p:cNvPr>
          <p:cNvSpPr txBox="1"/>
          <p:nvPr/>
        </p:nvSpPr>
        <p:spPr>
          <a:xfrm rot="2055301">
            <a:off x="5105400" y="3516868"/>
            <a:ext cx="1600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CL" dirty="0">
              <a:solidFill>
                <a:srgbClr val="0000FF"/>
              </a:solidFill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DA488A15-60DD-47BC-BE39-5C741F3D2FEB}"/>
              </a:ext>
            </a:extLst>
          </p:cNvPr>
          <p:cNvSpPr txBox="1"/>
          <p:nvPr/>
        </p:nvSpPr>
        <p:spPr>
          <a:xfrm rot="1968859">
            <a:off x="6248400" y="3200400"/>
            <a:ext cx="1447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CL" dirty="0">
              <a:solidFill>
                <a:srgbClr val="0000FF"/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55433DE5-4181-4D2D-9BBD-5249ADE42DC6}"/>
              </a:ext>
            </a:extLst>
          </p:cNvPr>
          <p:cNvSpPr txBox="1"/>
          <p:nvPr/>
        </p:nvSpPr>
        <p:spPr>
          <a:xfrm rot="1639232">
            <a:off x="7584068" y="2911180"/>
            <a:ext cx="1400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Discusión</a:t>
            </a:r>
            <a:endParaRPr lang="es-CL" dirty="0">
              <a:solidFill>
                <a:srgbClr val="0000FF"/>
              </a:solidFill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C8DE3E9C-BED3-4376-8697-2DA010FFF421}"/>
              </a:ext>
            </a:extLst>
          </p:cNvPr>
          <p:cNvSpPr txBox="1"/>
          <p:nvPr/>
        </p:nvSpPr>
        <p:spPr>
          <a:xfrm rot="1793648">
            <a:off x="9899760" y="2036779"/>
            <a:ext cx="1447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 </a:t>
            </a:r>
            <a:r>
              <a:rPr lang="es-CL" b="1" i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</a:t>
            </a:r>
            <a:r>
              <a:rPr lang="es-CL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D8915FA-AD7D-4EB0-91A7-DC66B4D1F2B7}"/>
              </a:ext>
            </a:extLst>
          </p:cNvPr>
          <p:cNvSpPr txBox="1"/>
          <p:nvPr/>
        </p:nvSpPr>
        <p:spPr>
          <a:xfrm>
            <a:off x="1831731" y="3162925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864F1031-1091-44C3-A63B-8A6830854987}"/>
              </a:ext>
            </a:extLst>
          </p:cNvPr>
          <p:cNvSpPr txBox="1"/>
          <p:nvPr/>
        </p:nvSpPr>
        <p:spPr>
          <a:xfrm>
            <a:off x="2971800" y="2854624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620C8965-52FD-4D1D-B61D-08F308282E86}"/>
              </a:ext>
            </a:extLst>
          </p:cNvPr>
          <p:cNvSpPr txBox="1"/>
          <p:nvPr/>
        </p:nvSpPr>
        <p:spPr>
          <a:xfrm>
            <a:off x="4076700" y="2557046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3D2502C0-F40E-4438-9155-5C2E565D868A}"/>
              </a:ext>
            </a:extLst>
          </p:cNvPr>
          <p:cNvSpPr txBox="1"/>
          <p:nvPr/>
        </p:nvSpPr>
        <p:spPr>
          <a:xfrm>
            <a:off x="5162550" y="22860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3F498FB-C5AF-48DA-97B5-38C9BC5CD22F}"/>
              </a:ext>
            </a:extLst>
          </p:cNvPr>
          <p:cNvSpPr txBox="1"/>
          <p:nvPr/>
        </p:nvSpPr>
        <p:spPr>
          <a:xfrm>
            <a:off x="6324600" y="1989157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68E118ED-7148-43E7-9658-A4F6BBB57DDC}"/>
              </a:ext>
            </a:extLst>
          </p:cNvPr>
          <p:cNvSpPr txBox="1"/>
          <p:nvPr/>
        </p:nvSpPr>
        <p:spPr>
          <a:xfrm>
            <a:off x="7433896" y="175124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6EA30AD1-C464-4125-8E0A-07D32657C735}"/>
              </a:ext>
            </a:extLst>
          </p:cNvPr>
          <p:cNvSpPr txBox="1"/>
          <p:nvPr/>
        </p:nvSpPr>
        <p:spPr>
          <a:xfrm>
            <a:off x="8610600" y="1397297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C20C1786-D9A7-4CAE-97FD-8AEC4FD76633}"/>
              </a:ext>
            </a:extLst>
          </p:cNvPr>
          <p:cNvSpPr txBox="1"/>
          <p:nvPr/>
        </p:nvSpPr>
        <p:spPr>
          <a:xfrm>
            <a:off x="9901604" y="10668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</a:t>
            </a: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68F9F9E6-67C1-44DC-91AC-B56E3C42C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68822"/>
            <a:ext cx="11038481" cy="457200"/>
          </a:xfrm>
        </p:spPr>
        <p:txBody>
          <a:bodyPr>
            <a:noAutofit/>
          </a:bodyPr>
          <a:lstStyle/>
          <a:p>
            <a:pPr algn="ctr"/>
            <a:r>
              <a:rPr lang="es-CL" sz="5400" b="1" i="1" dirty="0">
                <a:solidFill>
                  <a:srgbClr val="002060"/>
                </a:solidFill>
              </a:rPr>
              <a:t>Secuencia para diseñar un manuscrito </a:t>
            </a: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9FEC92A6-D0EE-4F57-B9CB-6B8CAC05F3D3}"/>
              </a:ext>
            </a:extLst>
          </p:cNvPr>
          <p:cNvSpPr txBox="1">
            <a:spLocks/>
          </p:cNvSpPr>
          <p:nvPr/>
        </p:nvSpPr>
        <p:spPr>
          <a:xfrm>
            <a:off x="685800" y="5943600"/>
            <a:ext cx="845820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4000" b="1" i="1" dirty="0">
                <a:solidFill>
                  <a:srgbClr val="002060"/>
                </a:solidFill>
              </a:rPr>
              <a:t>Las normas de las revistas </a:t>
            </a:r>
            <a:r>
              <a:rPr lang="es-CL" b="1" i="1" dirty="0">
                <a:solidFill>
                  <a:srgbClr val="0033CC"/>
                </a:solidFill>
              </a:rPr>
              <a:t>“</a:t>
            </a:r>
            <a:r>
              <a:rPr lang="es-CL" sz="4800" b="1" i="1" dirty="0">
                <a:solidFill>
                  <a:srgbClr val="FF0000"/>
                </a:solidFill>
              </a:rPr>
              <a:t>mandan</a:t>
            </a:r>
            <a:r>
              <a:rPr lang="es-CL" sz="4800" b="1" i="1" dirty="0">
                <a:solidFill>
                  <a:srgbClr val="0033CC"/>
                </a:solidFill>
              </a:rPr>
              <a:t>”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EA2121D-FC9A-EAF7-13B6-05F6BBACB2FC}"/>
              </a:ext>
            </a:extLst>
          </p:cNvPr>
          <p:cNvSpPr/>
          <p:nvPr/>
        </p:nvSpPr>
        <p:spPr>
          <a:xfrm>
            <a:off x="7882548" y="3520744"/>
            <a:ext cx="4210589" cy="18932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b="1" u="sng" dirty="0">
                <a:solidFill>
                  <a:srgbClr val="C00000"/>
                </a:solidFill>
              </a:rPr>
              <a:t>Según revistas </a:t>
            </a:r>
          </a:p>
          <a:p>
            <a:pPr algn="ctr"/>
            <a:r>
              <a:rPr lang="es-CL" sz="2800" b="1" dirty="0"/>
              <a:t>Limitaciones </a:t>
            </a:r>
          </a:p>
          <a:p>
            <a:pPr algn="ctr"/>
            <a:r>
              <a:rPr lang="es-CL" sz="2800" b="1" dirty="0"/>
              <a:t>Conflictos de intereses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D4CEFCC-C89A-DF02-F8AC-4647ABA9796F}"/>
              </a:ext>
            </a:extLst>
          </p:cNvPr>
          <p:cNvSpPr txBox="1"/>
          <p:nvPr/>
        </p:nvSpPr>
        <p:spPr>
          <a:xfrm>
            <a:off x="9746787" y="5708915"/>
            <a:ext cx="1633781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CL" sz="4400" dirty="0"/>
              <a:t>[ </a:t>
            </a:r>
            <a:r>
              <a:rPr lang="es-CL" sz="4400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s-CL" sz="4400" dirty="0"/>
              <a:t> 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L" sz="6000" b="1" noProof="0" dirty="0">
                <a:solidFill>
                  <a:srgbClr val="002060"/>
                </a:solidFill>
              </a:rPr>
              <a:t>Titulo: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52578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s-CL" sz="4100" dirty="0"/>
              <a:t>Debería ser lo último que se escribe.</a:t>
            </a:r>
          </a:p>
          <a:p>
            <a:pPr>
              <a:spcBef>
                <a:spcPts val="1800"/>
              </a:spcBef>
            </a:pPr>
            <a:r>
              <a:rPr lang="es-CL" sz="4100" dirty="0"/>
              <a:t>Claro y corto: 15 palabras como máximo. </a:t>
            </a:r>
          </a:p>
          <a:p>
            <a:pPr>
              <a:spcBef>
                <a:spcPts val="1800"/>
              </a:spcBef>
            </a:pPr>
            <a:r>
              <a:rPr lang="es-CL" sz="4100" dirty="0"/>
              <a:t>Debe ser preciso y representativo del estudio. </a:t>
            </a:r>
          </a:p>
          <a:p>
            <a:pPr>
              <a:spcBef>
                <a:spcPts val="1800"/>
              </a:spcBef>
            </a:pPr>
            <a:r>
              <a:rPr lang="es-CL" sz="3800" dirty="0"/>
              <a:t>Muestra estudiada, donde surge el problema. </a:t>
            </a:r>
          </a:p>
          <a:p>
            <a:pPr lvl="1">
              <a:spcBef>
                <a:spcPts val="1800"/>
              </a:spcBef>
            </a:pPr>
            <a:r>
              <a:rPr lang="es-CL" sz="3800" dirty="0"/>
              <a:t>En quién se realizó el estudio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b="1" noProof="0" dirty="0">
                <a:solidFill>
                  <a:srgbClr val="002060"/>
                </a:solidFill>
              </a:rPr>
              <a:t>Título: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s-CL" sz="3600" b="1" dirty="0"/>
              <a:t>Evitar palabras superfluas como: </a:t>
            </a:r>
          </a:p>
          <a:p>
            <a:pPr lvl="1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CL" sz="3200" dirty="0"/>
              <a:t>Un análisis de… </a:t>
            </a:r>
          </a:p>
          <a:p>
            <a:pPr lvl="1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CL" sz="3200" dirty="0"/>
              <a:t>Un estudio de…</a:t>
            </a:r>
          </a:p>
          <a:p>
            <a:pPr lvl="1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CL" sz="3200" dirty="0"/>
              <a:t>Contribución al estudio de…</a:t>
            </a:r>
          </a:p>
          <a:p>
            <a:pPr lvl="1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CL" sz="3200" dirty="0"/>
              <a:t>Algunos datos sobre…</a:t>
            </a:r>
          </a:p>
          <a:p>
            <a:pPr lvl="1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CL" sz="3200" dirty="0"/>
              <a:t>En torno a…. </a:t>
            </a:r>
          </a:p>
        </p:txBody>
      </p:sp>
      <p:sp>
        <p:nvSpPr>
          <p:cNvPr id="4" name="Signo de multiplicación 3">
            <a:extLst>
              <a:ext uri="{FF2B5EF4-FFF2-40B4-BE49-F238E27FC236}">
                <a16:creationId xmlns:a16="http://schemas.microsoft.com/office/drawing/2014/main" id="{A9D09C88-C0A4-4A30-B32B-B97FC999EE8F}"/>
              </a:ext>
            </a:extLst>
          </p:cNvPr>
          <p:cNvSpPr/>
          <p:nvPr/>
        </p:nvSpPr>
        <p:spPr>
          <a:xfrm>
            <a:off x="5943600" y="1627239"/>
            <a:ext cx="6016752" cy="472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85404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ensamiento, Duda, El Cerebro Humano imagen png - imagen ...">
            <a:extLst>
              <a:ext uri="{FF2B5EF4-FFF2-40B4-BE49-F238E27FC236}">
                <a16:creationId xmlns:a16="http://schemas.microsoft.com/office/drawing/2014/main" id="{B70F6A8E-AAA0-487B-B73F-3B9EA9A76F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8" t="14972" r="31157" b="3693"/>
          <a:stretch/>
        </p:blipFill>
        <p:spPr bwMode="auto">
          <a:xfrm>
            <a:off x="7619999" y="2895600"/>
            <a:ext cx="464820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b="1" noProof="0" dirty="0">
                <a:solidFill>
                  <a:srgbClr val="002060"/>
                </a:solidFill>
              </a:rPr>
              <a:t>Título: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10515600" cy="4495800"/>
          </a:xfrm>
        </p:spPr>
        <p:txBody>
          <a:bodyPr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es-CL" sz="3600" b="1" dirty="0"/>
              <a:t>Describir lo más </a:t>
            </a:r>
            <a:r>
              <a:rPr lang="es-CL" sz="3600" b="1" dirty="0">
                <a:solidFill>
                  <a:srgbClr val="FF0000"/>
                </a:solidFill>
              </a:rPr>
              <a:t>relevante</a:t>
            </a:r>
            <a:r>
              <a:rPr lang="es-CL" sz="3600" b="1" dirty="0"/>
              <a:t> y ser lo suficientemente </a:t>
            </a:r>
            <a:r>
              <a:rPr lang="es-CL" sz="3600" b="1" dirty="0">
                <a:solidFill>
                  <a:srgbClr val="FF0000"/>
                </a:solidFill>
              </a:rPr>
              <a:t>específico</a:t>
            </a:r>
            <a:r>
              <a:rPr lang="es-CL" sz="3600" b="1" dirty="0"/>
              <a:t>. </a:t>
            </a:r>
          </a:p>
          <a:p>
            <a:pPr marL="0" indent="0" algn="just">
              <a:spcBef>
                <a:spcPts val="1800"/>
              </a:spcBef>
              <a:buNone/>
            </a:pPr>
            <a:endParaRPr lang="es-CL" sz="1100" b="1" dirty="0"/>
          </a:p>
          <a:p>
            <a:pPr algn="just">
              <a:spcBef>
                <a:spcPts val="1800"/>
              </a:spcBef>
            </a:pPr>
            <a:r>
              <a:rPr lang="es-CL" sz="3600" b="1" dirty="0"/>
              <a:t>No abreviaturas ni términos no comunes… </a:t>
            </a:r>
            <a:r>
              <a:rPr lang="es-CL" sz="3600" b="1" dirty="0">
                <a:highlight>
                  <a:srgbClr val="00FF00"/>
                </a:highlight>
              </a:rPr>
              <a:t>¿O sí?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es-CL" sz="3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255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noProof="0" dirty="0">
                <a:solidFill>
                  <a:srgbClr val="002060"/>
                </a:solidFill>
              </a:rPr>
              <a:t>Título: Cuantitativo 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/>
          <a:srcRect l="16035" t="20789" r="12712" b="14001"/>
          <a:stretch/>
        </p:blipFill>
        <p:spPr bwMode="auto">
          <a:xfrm>
            <a:off x="2514600" y="1676400"/>
            <a:ext cx="7543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181600" y="2971800"/>
            <a:ext cx="38862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715000" y="3352800"/>
            <a:ext cx="33528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1CC9E2B-58DC-44D1-A098-1AA7C7B5D4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00" t="18875" r="14166" b="63688"/>
          <a:stretch/>
        </p:blipFill>
        <p:spPr>
          <a:xfrm>
            <a:off x="457200" y="31957"/>
            <a:ext cx="9677400" cy="15239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3DF08A1-EA51-7DB9-FF8D-3FB33E160F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74" t="10427" r="28751" b="9743"/>
          <a:stretch/>
        </p:blipFill>
        <p:spPr>
          <a:xfrm>
            <a:off x="304800" y="1447800"/>
            <a:ext cx="9982200" cy="538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870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b="1" dirty="0">
                <a:solidFill>
                  <a:srgbClr val="002060"/>
                </a:solidFill>
              </a:rPr>
              <a:t>Resumen. Partes que lo integran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11582400" cy="5334000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1800"/>
              </a:spcBef>
            </a:pPr>
            <a:r>
              <a:rPr lang="es-CL" sz="2800" dirty="0"/>
              <a:t>Orientación al tema. Mini introducción. (</a:t>
            </a:r>
            <a:r>
              <a:rPr lang="es-CL" sz="2800" u="sng" dirty="0">
                <a:solidFill>
                  <a:srgbClr val="0033CC"/>
                </a:solidFill>
              </a:rPr>
              <a:t>Según revista</a:t>
            </a:r>
            <a:r>
              <a:rPr lang="es-CL" sz="2800" dirty="0"/>
              <a:t>). </a:t>
            </a:r>
          </a:p>
          <a:p>
            <a:pPr algn="just">
              <a:spcBef>
                <a:spcPts val="1800"/>
              </a:spcBef>
            </a:pPr>
            <a:r>
              <a:rPr lang="es-CL" sz="2800" dirty="0"/>
              <a:t>Objetivo.  </a:t>
            </a:r>
          </a:p>
          <a:p>
            <a:pPr algn="just">
              <a:spcBef>
                <a:spcPts val="1800"/>
              </a:spcBef>
            </a:pPr>
            <a:r>
              <a:rPr lang="es-CL" sz="2800" dirty="0"/>
              <a:t>Propósitos de la investigación.</a:t>
            </a:r>
          </a:p>
          <a:p>
            <a:pPr algn="just">
              <a:spcBef>
                <a:spcPts val="1800"/>
              </a:spcBef>
            </a:pPr>
            <a:r>
              <a:rPr lang="es-CL" sz="2800" dirty="0"/>
              <a:t>Descripción del material y métodos.</a:t>
            </a:r>
          </a:p>
          <a:p>
            <a:pPr algn="just">
              <a:spcBef>
                <a:spcPts val="1800"/>
              </a:spcBef>
            </a:pPr>
            <a:r>
              <a:rPr lang="es-CL" sz="2800" dirty="0"/>
              <a:t>Resultados principales y discusión; cotejar resultados con otros estudios. </a:t>
            </a:r>
            <a:r>
              <a:rPr lang="es-CL" sz="2800" b="1" dirty="0">
                <a:solidFill>
                  <a:srgbClr val="0000FF"/>
                </a:solidFill>
              </a:rPr>
              <a:t>Voz de los investigadores. </a:t>
            </a:r>
          </a:p>
          <a:p>
            <a:pPr algn="just">
              <a:spcBef>
                <a:spcPts val="1800"/>
              </a:spcBef>
            </a:pPr>
            <a:r>
              <a:rPr lang="es-CL" sz="2800" dirty="0"/>
              <a:t>Conclusiones más importantes.</a:t>
            </a:r>
          </a:p>
          <a:p>
            <a:pPr algn="just">
              <a:spcBef>
                <a:spcPts val="1800"/>
              </a:spcBef>
            </a:pPr>
            <a:r>
              <a:rPr lang="es-CL" sz="2800" dirty="0"/>
              <a:t>No referencias bibliográficas ni tablas ni figuras. </a:t>
            </a:r>
          </a:p>
          <a:p>
            <a:pPr algn="just">
              <a:spcBef>
                <a:spcPts val="1800"/>
              </a:spcBef>
            </a:pPr>
            <a:r>
              <a:rPr lang="es-CL" sz="2800" dirty="0"/>
              <a:t>Evitar que el resumen contenga elementos que después no están en el trabajo. </a:t>
            </a:r>
            <a:endParaRPr lang="es-CL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b="1" dirty="0">
                <a:solidFill>
                  <a:srgbClr val="002060"/>
                </a:solidFill>
              </a:rPr>
              <a:t>Resumen. Partes que lo integran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2209800"/>
            <a:ext cx="10134600" cy="27432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s-CL" sz="3600" b="1" dirty="0">
                <a:solidFill>
                  <a:srgbClr val="002060"/>
                </a:solidFill>
              </a:rPr>
              <a:t>Número de palabras </a:t>
            </a:r>
            <a:r>
              <a:rPr lang="es-CL" sz="3600" b="1" dirty="0">
                <a:solidFill>
                  <a:srgbClr val="FF0000"/>
                </a:solidFill>
              </a:rPr>
              <a:t>(150 a 250). </a:t>
            </a:r>
          </a:p>
          <a:p>
            <a:pPr>
              <a:spcBef>
                <a:spcPts val="1800"/>
              </a:spcBef>
            </a:pPr>
            <a:r>
              <a:rPr lang="es-CL" sz="3600" b="1" dirty="0">
                <a:solidFill>
                  <a:srgbClr val="002060"/>
                </a:solidFill>
              </a:rPr>
              <a:t>Descriptores: (3-6), “S</a:t>
            </a:r>
            <a:r>
              <a:rPr lang="es-CL" sz="3600" b="1" dirty="0"/>
              <a:t>egún normas de la Revista”</a:t>
            </a:r>
            <a:r>
              <a:rPr lang="es-CL" sz="3600" b="1" dirty="0">
                <a:solidFill>
                  <a:srgbClr val="002060"/>
                </a:solidFill>
              </a:rPr>
              <a:t>.  </a:t>
            </a:r>
          </a:p>
          <a:p>
            <a:pPr lvl="1">
              <a:spcBef>
                <a:spcPts val="1800"/>
              </a:spcBef>
            </a:pPr>
            <a:r>
              <a:rPr lang="es-CL" sz="2800" b="1" dirty="0">
                <a:solidFill>
                  <a:srgbClr val="002060"/>
                </a:solidFill>
              </a:rPr>
              <a:t>Medical </a:t>
            </a:r>
            <a:r>
              <a:rPr lang="es-CL" sz="2800" b="1" dirty="0" err="1">
                <a:solidFill>
                  <a:srgbClr val="002060"/>
                </a:solidFill>
              </a:rPr>
              <a:t>Subjects</a:t>
            </a:r>
            <a:r>
              <a:rPr lang="es-CL" sz="2800" b="1" dirty="0">
                <a:solidFill>
                  <a:srgbClr val="002060"/>
                </a:solidFill>
              </a:rPr>
              <a:t> </a:t>
            </a:r>
            <a:r>
              <a:rPr lang="es-CL" sz="2800" b="1" dirty="0" err="1">
                <a:solidFill>
                  <a:srgbClr val="002060"/>
                </a:solidFill>
              </a:rPr>
              <a:t>Headings</a:t>
            </a:r>
            <a:r>
              <a:rPr lang="es-CL" sz="2800" b="1" dirty="0">
                <a:solidFill>
                  <a:srgbClr val="002060"/>
                </a:solidFill>
              </a:rPr>
              <a:t>. </a:t>
            </a:r>
            <a:r>
              <a:rPr lang="es-CL" sz="4400" b="1" dirty="0">
                <a:solidFill>
                  <a:srgbClr val="0033CC"/>
                </a:solidFill>
              </a:rPr>
              <a:t>“[ </a:t>
            </a:r>
            <a:r>
              <a:rPr lang="es-CL" sz="4400" b="1" dirty="0" err="1">
                <a:solidFill>
                  <a:srgbClr val="0033C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DeCS</a:t>
            </a:r>
            <a:r>
              <a:rPr lang="es-CL" sz="4400" b="1" dirty="0">
                <a:solidFill>
                  <a:srgbClr val="0033CC"/>
                </a:solidFill>
              </a:rPr>
              <a:t> ] o [ </a:t>
            </a:r>
            <a:r>
              <a:rPr lang="es-CL" sz="4400" b="1" dirty="0" err="1">
                <a:solidFill>
                  <a:srgbClr val="0033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MeSH</a:t>
            </a:r>
            <a:r>
              <a:rPr lang="es-CL" sz="4400" b="1" dirty="0">
                <a:solidFill>
                  <a:srgbClr val="0033CC"/>
                </a:solidFill>
              </a:rPr>
              <a:t> ]” </a:t>
            </a:r>
            <a:r>
              <a:rPr lang="es-CL" sz="44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6214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b="1" noProof="0" dirty="0">
                <a:solidFill>
                  <a:srgbClr val="002060"/>
                </a:solidFill>
              </a:rPr>
              <a:t>Resumen: Cuantitativo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39002" t="28814" r="8587" b="22034"/>
          <a:stretch>
            <a:fillRect/>
          </a:stretch>
        </p:blipFill>
        <p:spPr bwMode="auto">
          <a:xfrm>
            <a:off x="2362200" y="1981200"/>
            <a:ext cx="7927848" cy="413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743200" y="2133600"/>
            <a:ext cx="1371600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0" y="2438400"/>
            <a:ext cx="5334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76600" y="2971800"/>
            <a:ext cx="23622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00400" y="3733800"/>
            <a:ext cx="7620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8000" y="4572000"/>
            <a:ext cx="12192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19400" y="5410200"/>
            <a:ext cx="54102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0000" t="8333" r="10624" b="6250"/>
          <a:stretch/>
        </p:blipFill>
        <p:spPr>
          <a:xfrm>
            <a:off x="457200" y="0"/>
            <a:ext cx="1104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25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78C6E-8454-2406-F400-BAB744CAB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52412"/>
            <a:ext cx="10871200" cy="990600"/>
          </a:xfrm>
        </p:spPr>
        <p:txBody>
          <a:bodyPr>
            <a:normAutofit/>
          </a:bodyPr>
          <a:lstStyle/>
          <a:p>
            <a:pPr algn="ctr"/>
            <a:r>
              <a:rPr lang="es-CL" sz="4800" dirty="0">
                <a:solidFill>
                  <a:schemeClr val="tx1"/>
                </a:solidFill>
              </a:rPr>
              <a:t>INTRODUCCIÓN DE UN PAPER</a:t>
            </a:r>
          </a:p>
        </p:txBody>
      </p:sp>
      <p:pic>
        <p:nvPicPr>
          <p:cNvPr id="1026" name="Picture 2" descr="Cómo hacer una introducción de un proyecto - ¡Paso a paso!">
            <a:extLst>
              <a:ext uri="{FF2B5EF4-FFF2-40B4-BE49-F238E27FC236}">
                <a16:creationId xmlns:a16="http://schemas.microsoft.com/office/drawing/2014/main" id="{4B962C9B-8AFD-F857-3A4B-536BA1A5C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430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374" y="0"/>
            <a:ext cx="45171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Introducción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11734800" cy="3962400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</a:pPr>
            <a:r>
              <a:rPr lang="es-CL" sz="3600" dirty="0"/>
              <a:t>Parte que hace la apertura del artículo.</a:t>
            </a:r>
          </a:p>
          <a:p>
            <a:pPr algn="just">
              <a:spcBef>
                <a:spcPts val="1800"/>
              </a:spcBef>
            </a:pPr>
            <a:r>
              <a:rPr lang="es-ES" sz="3600" dirty="0"/>
              <a:t>Ambienta y dirige al lector en su lectura.</a:t>
            </a:r>
          </a:p>
          <a:p>
            <a:pPr algn="just">
              <a:spcBef>
                <a:spcPts val="1800"/>
              </a:spcBef>
            </a:pPr>
            <a:r>
              <a:rPr lang="es-ES" sz="3600" dirty="0"/>
              <a:t>Le da significado y sentido en la medida que informa el tema a tratar.</a:t>
            </a:r>
          </a:p>
          <a:p>
            <a:pPr algn="just">
              <a:spcBef>
                <a:spcPts val="1800"/>
              </a:spcBef>
            </a:pPr>
            <a:r>
              <a:rPr lang="es-CL" sz="3600" dirty="0"/>
              <a:t>Con una ilación lógica entre párrafos, buena sintaxis para </a:t>
            </a:r>
            <a:r>
              <a:rPr lang="es-ES" sz="3600" dirty="0"/>
              <a:t>que el lector no pierda todo interés</a:t>
            </a:r>
            <a:r>
              <a:rPr lang="es-CL" sz="3600" dirty="0"/>
              <a:t> en leer el artículo.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7432" y="-32657"/>
            <a:ext cx="45171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Introducción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C8717E3-FC90-2A42-06ED-1E0E0CCC7E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00" t="33333" r="13859" b="11112"/>
          <a:stretch/>
        </p:blipFill>
        <p:spPr>
          <a:xfrm>
            <a:off x="304800" y="609600"/>
            <a:ext cx="7543800" cy="5867400"/>
          </a:xfrm>
          <a:prstGeom prst="rect">
            <a:avLst/>
          </a:prstGeom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B8356F2-4EF1-3B3D-479A-3DA2AAC031FD}"/>
              </a:ext>
            </a:extLst>
          </p:cNvPr>
          <p:cNvSpPr/>
          <p:nvPr/>
        </p:nvSpPr>
        <p:spPr>
          <a:xfrm>
            <a:off x="1143000" y="990600"/>
            <a:ext cx="1981200" cy="3810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0000FF"/>
                </a:solidFill>
              </a:rPr>
              <a:t>Conocido </a:t>
            </a:r>
            <a:endParaRPr lang="es-CL" sz="3200" b="1" dirty="0">
              <a:solidFill>
                <a:srgbClr val="0000FF"/>
              </a:solidFill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328809BA-07FD-0DDF-4765-E6690B6893D6}"/>
              </a:ext>
            </a:extLst>
          </p:cNvPr>
          <p:cNvSpPr/>
          <p:nvPr/>
        </p:nvSpPr>
        <p:spPr>
          <a:xfrm>
            <a:off x="533400" y="2590800"/>
            <a:ext cx="2569029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0000FF"/>
                </a:solidFill>
              </a:rPr>
              <a:t>Desconocido </a:t>
            </a:r>
            <a:endParaRPr lang="es-CL" sz="3200" b="1" dirty="0">
              <a:solidFill>
                <a:srgbClr val="0000FF"/>
              </a:solidFill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9B10F101-6A4A-0F18-BB52-3770B0197B30}"/>
              </a:ext>
            </a:extLst>
          </p:cNvPr>
          <p:cNvSpPr/>
          <p:nvPr/>
        </p:nvSpPr>
        <p:spPr>
          <a:xfrm>
            <a:off x="990600" y="5029200"/>
            <a:ext cx="2569029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0000FF"/>
                </a:solidFill>
              </a:rPr>
              <a:t>La pregunta</a:t>
            </a:r>
            <a:endParaRPr lang="es-CL" sz="3200" b="1" dirty="0">
              <a:solidFill>
                <a:srgbClr val="0000FF"/>
              </a:solidFill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94FFF3B-8D18-C244-A674-E877ED917C5C}"/>
              </a:ext>
            </a:extLst>
          </p:cNvPr>
          <p:cNvSpPr/>
          <p:nvPr/>
        </p:nvSpPr>
        <p:spPr>
          <a:xfrm>
            <a:off x="762000" y="5742214"/>
            <a:ext cx="2569029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0000FF"/>
                </a:solidFill>
              </a:rPr>
              <a:t>El objetivo</a:t>
            </a:r>
            <a:endParaRPr lang="es-CL" sz="3200" b="1" dirty="0">
              <a:solidFill>
                <a:srgbClr val="0000FF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90A0F0D-13D5-51CA-3DCC-4E0DA5EBFA9C}"/>
              </a:ext>
            </a:extLst>
          </p:cNvPr>
          <p:cNvSpPr/>
          <p:nvPr/>
        </p:nvSpPr>
        <p:spPr>
          <a:xfrm>
            <a:off x="3505200" y="1719944"/>
            <a:ext cx="1447800" cy="12790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30958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374" y="0"/>
            <a:ext cx="45171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Introducción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11734800" cy="3962400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</a:pPr>
            <a:r>
              <a:rPr lang="es-CL" sz="3600" dirty="0"/>
              <a:t>Hacer un guion de ideas de lo que se verá en la introducción. </a:t>
            </a:r>
          </a:p>
          <a:p>
            <a:pPr algn="just">
              <a:spcBef>
                <a:spcPts val="1800"/>
              </a:spcBef>
            </a:pPr>
            <a:r>
              <a:rPr lang="es-CL" sz="4000" b="1" u="sng" dirty="0"/>
              <a:t>Primer Párrafo</a:t>
            </a:r>
            <a:r>
              <a:rPr lang="es-CL" sz="3600" dirty="0"/>
              <a:t>. Antecedentes del problema. </a:t>
            </a:r>
          </a:p>
          <a:p>
            <a:pPr lvl="1" algn="just">
              <a:spcBef>
                <a:spcPts val="18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s-CL" sz="3600" dirty="0"/>
              <a:t>Qué se sabe del problema hasta la fecha.  </a:t>
            </a:r>
          </a:p>
          <a:p>
            <a:pPr lvl="1" algn="just">
              <a:spcBef>
                <a:spcPts val="18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s-CL" sz="3600" dirty="0"/>
              <a:t>Porqué es importante estudiar ese problema. </a:t>
            </a:r>
          </a:p>
          <a:p>
            <a:pPr lvl="1" algn="just">
              <a:spcBef>
                <a:spcPts val="18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s-CL" sz="3600" dirty="0"/>
              <a:t>Definiciones de los constructos o el gran constructo de estudio. </a:t>
            </a:r>
          </a:p>
          <a:p>
            <a:pPr lvl="1" algn="just">
              <a:spcBef>
                <a:spcPts val="18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s-CL" sz="3600" dirty="0"/>
          </a:p>
          <a:p>
            <a:pPr lvl="1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34285131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13" y="27039"/>
            <a:ext cx="43647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Introducción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412" y="685800"/>
            <a:ext cx="11928987" cy="4495800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</a:pPr>
            <a:endParaRPr lang="es-CL" sz="3600" dirty="0">
              <a:solidFill>
                <a:srgbClr val="C00000"/>
              </a:solidFill>
            </a:endParaRPr>
          </a:p>
          <a:p>
            <a:pPr algn="just">
              <a:spcBef>
                <a:spcPts val="1800"/>
              </a:spcBef>
            </a:pPr>
            <a:r>
              <a:rPr lang="es-CL" sz="4000" b="1" u="sng" dirty="0"/>
              <a:t>Segundo Párra</a:t>
            </a:r>
            <a:r>
              <a:rPr lang="es-CL" sz="3600" b="1" u="sng" dirty="0"/>
              <a:t>fo</a:t>
            </a:r>
            <a:r>
              <a:rPr lang="es-CL" sz="3600" dirty="0"/>
              <a:t>. 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s-CL" sz="3600" dirty="0"/>
              <a:t>Qué problemas o preguntas quedan por responder.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s-CL" sz="3600" dirty="0"/>
              <a:t>El </a:t>
            </a:r>
            <a:r>
              <a:rPr lang="es-CL" sz="3600" b="1" dirty="0"/>
              <a:t>contexto del estudio</a:t>
            </a:r>
            <a:r>
              <a:rPr lang="es-CL" sz="3600" dirty="0"/>
              <a:t>. </a:t>
            </a:r>
            <a:r>
              <a:rPr lang="es-CL" sz="3600" dirty="0">
                <a:solidFill>
                  <a:srgbClr val="0000FF"/>
                </a:solidFill>
              </a:rPr>
              <a:t>Inclusión de publicaciones relevantes y actualizadas.  </a:t>
            </a:r>
            <a:r>
              <a:rPr lang="es-CL" sz="3600" dirty="0"/>
              <a:t> 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s-CL" sz="3200" b="1" dirty="0">
                <a:solidFill>
                  <a:srgbClr val="FF0000"/>
                </a:solidFill>
              </a:rPr>
              <a:t>Nunca colocar no hay estudios sobre…</a:t>
            </a:r>
            <a:r>
              <a:rPr lang="es-CL" sz="3200" dirty="0">
                <a:solidFill>
                  <a:srgbClr val="FF0000"/>
                </a:solidFill>
              </a:rPr>
              <a:t> </a:t>
            </a:r>
            <a:r>
              <a:rPr lang="es-CL" sz="3200" dirty="0"/>
              <a:t>se recomienda… </a:t>
            </a:r>
            <a:r>
              <a:rPr lang="es-CL" sz="3200" dirty="0">
                <a:solidFill>
                  <a:srgbClr val="0000FF"/>
                </a:solidFill>
              </a:rPr>
              <a:t>bajo este punto de vista</a:t>
            </a:r>
            <a:r>
              <a:rPr lang="es-CL" sz="3200" dirty="0"/>
              <a:t> </a:t>
            </a:r>
            <a:r>
              <a:rPr lang="es-CL" sz="3200" b="1" u="sng" dirty="0"/>
              <a:t>pareciera</a:t>
            </a:r>
            <a:r>
              <a:rPr lang="es-CL" sz="3200" dirty="0"/>
              <a:t> que existe inconsistencias de estudios, siendo insuficiente los avances del conocimiento en la literatura disponible en bases de datos y otros. </a:t>
            </a:r>
          </a:p>
          <a:p>
            <a:pPr marL="685800" lvl="2" indent="0" algn="just">
              <a:spcBef>
                <a:spcPts val="1800"/>
              </a:spcBef>
              <a:buNone/>
            </a:pPr>
            <a:r>
              <a:rPr lang="es-CL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76672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13" y="27039"/>
            <a:ext cx="43647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Introducción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413" y="685800"/>
            <a:ext cx="11811000" cy="4495800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</a:pPr>
            <a:endParaRPr lang="es-CL" sz="3600" dirty="0">
              <a:solidFill>
                <a:srgbClr val="C00000"/>
              </a:solidFill>
            </a:endParaRPr>
          </a:p>
          <a:p>
            <a:pPr algn="just">
              <a:spcBef>
                <a:spcPts val="1800"/>
              </a:spcBef>
            </a:pPr>
            <a:r>
              <a:rPr lang="es-CL" sz="4000" b="1" u="sng" dirty="0"/>
              <a:t>Segundo Párra</a:t>
            </a:r>
            <a:r>
              <a:rPr lang="es-CL" sz="3600" b="1" u="sng" dirty="0"/>
              <a:t>fo</a:t>
            </a:r>
            <a:r>
              <a:rPr lang="es-CL" sz="3600" dirty="0"/>
              <a:t>. (</a:t>
            </a:r>
            <a:r>
              <a:rPr lang="es-CL" sz="3600" b="1" dirty="0"/>
              <a:t>continuación</a:t>
            </a:r>
            <a:r>
              <a:rPr lang="es-CL" sz="3600" dirty="0"/>
              <a:t>) 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s-ES" sz="4000" dirty="0"/>
              <a:t>El uso de frases como:</a:t>
            </a:r>
          </a:p>
          <a:p>
            <a:pPr lvl="3" algn="just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s-ES" sz="3700" dirty="0"/>
              <a:t>Recientemente.</a:t>
            </a:r>
          </a:p>
          <a:p>
            <a:pPr lvl="3" algn="just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s-ES" sz="3700" dirty="0"/>
              <a:t>Durante los últimos 10 años” o “desde el descubrimiento de…” </a:t>
            </a:r>
          </a:p>
          <a:p>
            <a:pPr marL="685800" lvl="2" indent="0" algn="just">
              <a:spcBef>
                <a:spcPts val="1800"/>
              </a:spcBef>
              <a:buNone/>
            </a:pPr>
            <a:r>
              <a:rPr lang="es-ES" sz="4000" b="1" dirty="0"/>
              <a:t>Puede ayudar a anclar el contexto en el tiempo</a:t>
            </a:r>
            <a:r>
              <a:rPr lang="es-ES" sz="4000" dirty="0"/>
              <a:t>. </a:t>
            </a:r>
            <a:endParaRPr lang="es-CL" sz="4000" dirty="0"/>
          </a:p>
        </p:txBody>
      </p:sp>
    </p:spTree>
    <p:extLst>
      <p:ext uri="{BB962C8B-B14F-4D97-AF65-F5344CB8AC3E}">
        <p14:creationId xmlns:p14="http://schemas.microsoft.com/office/powerpoint/2010/main" val="37508398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13" y="27039"/>
            <a:ext cx="43647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Introducción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413" y="685800"/>
            <a:ext cx="11811000" cy="4495800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</a:pPr>
            <a:endParaRPr lang="es-CL" sz="3600" dirty="0">
              <a:solidFill>
                <a:srgbClr val="C00000"/>
              </a:solidFill>
            </a:endParaRPr>
          </a:p>
          <a:p>
            <a:pPr algn="just">
              <a:spcBef>
                <a:spcPts val="1800"/>
              </a:spcBef>
            </a:pPr>
            <a:r>
              <a:rPr lang="es-CL" sz="4000" b="1" u="sng" dirty="0"/>
              <a:t>Segundo Párra</a:t>
            </a:r>
            <a:r>
              <a:rPr lang="es-CL" sz="3600" b="1" u="sng" dirty="0"/>
              <a:t>fo</a:t>
            </a:r>
            <a:r>
              <a:rPr lang="es-CL" sz="3600" dirty="0"/>
              <a:t>. (</a:t>
            </a:r>
            <a:r>
              <a:rPr lang="es-CL" sz="3600" b="1" dirty="0"/>
              <a:t>continuación</a:t>
            </a:r>
            <a:r>
              <a:rPr lang="es-CL" sz="3600" dirty="0"/>
              <a:t>) 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s-ES" sz="3600" dirty="0"/>
              <a:t>También se puede </a:t>
            </a:r>
            <a:r>
              <a:rPr lang="es-ES" sz="3600" dirty="0">
                <a:solidFill>
                  <a:srgbClr val="0000FF"/>
                </a:solidFill>
              </a:rPr>
              <a:t>ubicar el trabajo dentro de un campo de investigación específico</a:t>
            </a:r>
            <a:r>
              <a:rPr lang="es-ES" sz="3600" dirty="0"/>
              <a:t> (ejemplo, “en el campo de: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s-ES" sz="3600" dirty="0"/>
              <a:t>La práctica avanzada de enfermería…”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s-ES" sz="3600" dirty="0"/>
              <a:t>La epistemología de enfermería…” 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s-ES" sz="3600" dirty="0"/>
              <a:t>Del cuidado humanizado…”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s-ES" sz="3600" dirty="0"/>
              <a:t>La salud universal…”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10086601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6535"/>
            <a:ext cx="42123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Introducción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914400"/>
            <a:ext cx="11535664" cy="5943600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1800"/>
              </a:spcBef>
            </a:pPr>
            <a:endParaRPr lang="es-CL" sz="2800" dirty="0">
              <a:solidFill>
                <a:srgbClr val="C00000"/>
              </a:solidFill>
            </a:endParaRPr>
          </a:p>
          <a:p>
            <a:pPr algn="just">
              <a:spcBef>
                <a:spcPts val="1800"/>
              </a:spcBef>
            </a:pPr>
            <a:r>
              <a:rPr lang="es-CL" sz="4300" b="1" u="sng" dirty="0"/>
              <a:t>Tercer Párrafo</a:t>
            </a:r>
            <a:r>
              <a:rPr lang="es-CL" sz="4300" dirty="0"/>
              <a:t>. 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s-CL" sz="3000" dirty="0"/>
              <a:t>Se describe de forma precisa la relevancia social del estudio. Qué podría haber pasado si no se hubiese intervenido el problema. 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s-CL" sz="3000" dirty="0"/>
              <a:t>Se describen de forma directa el o los objetivos del estudio. Aquellos que todavía no se ha descrito en estudios científicos anteriores. 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s-CL" sz="3000" dirty="0"/>
              <a:t>Las citas bibliográficas en este acápite es clave. 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s-CL" sz="3000" dirty="0"/>
              <a:t>Propósito del estudio (</a:t>
            </a:r>
            <a:r>
              <a:rPr lang="es-CL" sz="3000" dirty="0">
                <a:solidFill>
                  <a:srgbClr val="C00000"/>
                </a:solidFill>
              </a:rPr>
              <a:t>ideal que este</a:t>
            </a:r>
            <a:r>
              <a:rPr lang="es-CL" sz="3000" dirty="0"/>
              <a:t>). </a:t>
            </a:r>
            <a:r>
              <a:rPr lang="es-CL" sz="3000" dirty="0">
                <a:solidFill>
                  <a:srgbClr val="002060"/>
                </a:solidFill>
              </a:rPr>
              <a:t>Se orienta a la estrategia a seguir.   </a:t>
            </a:r>
          </a:p>
          <a:p>
            <a:pPr lvl="2" algn="just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s-CL" sz="3500" dirty="0">
                <a:solidFill>
                  <a:srgbClr val="FF0000"/>
                </a:solidFill>
              </a:rPr>
              <a:t>La introducción debe ser corta, precisa e interesante. </a:t>
            </a:r>
          </a:p>
          <a:p>
            <a:pPr marL="685800" lvl="2" indent="0" algn="just">
              <a:spcBef>
                <a:spcPts val="1800"/>
              </a:spcBef>
              <a:buNone/>
            </a:pPr>
            <a:r>
              <a:rPr lang="es-CL" sz="3500" b="1" dirty="0">
                <a:solidFill>
                  <a:srgbClr val="0000FF"/>
                </a:solidFill>
              </a:rPr>
              <a:t>                                                   (500 palabras aprox.)  </a:t>
            </a:r>
          </a:p>
        </p:txBody>
      </p:sp>
    </p:spTree>
    <p:extLst>
      <p:ext uri="{BB962C8B-B14F-4D97-AF65-F5344CB8AC3E}">
        <p14:creationId xmlns:p14="http://schemas.microsoft.com/office/powerpoint/2010/main" val="311202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4517136" cy="990600"/>
          </a:xfrm>
        </p:spPr>
        <p:txBody>
          <a:bodyPr>
            <a:noAutofit/>
          </a:bodyPr>
          <a:lstStyle/>
          <a:p>
            <a:r>
              <a:rPr lang="es-CL" sz="6000" b="1" dirty="0">
                <a:solidFill>
                  <a:schemeClr val="tx1"/>
                </a:solidFill>
              </a:rPr>
              <a:t>Introducción</a:t>
            </a:r>
            <a:endParaRPr lang="en-US" sz="60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3273" t="17897" r="13160" b="12051"/>
          <a:stretch>
            <a:fillRect/>
          </a:stretch>
        </p:blipFill>
        <p:spPr bwMode="auto">
          <a:xfrm>
            <a:off x="2971800" y="1600200"/>
            <a:ext cx="7543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ouble Bracket 4"/>
          <p:cNvSpPr/>
          <p:nvPr/>
        </p:nvSpPr>
        <p:spPr>
          <a:xfrm>
            <a:off x="3124200" y="1676400"/>
            <a:ext cx="3657600" cy="1981200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uble Bracket 5"/>
          <p:cNvSpPr/>
          <p:nvPr/>
        </p:nvSpPr>
        <p:spPr>
          <a:xfrm>
            <a:off x="3200400" y="3733800"/>
            <a:ext cx="3733800" cy="2590800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ket 6"/>
          <p:cNvSpPr/>
          <p:nvPr/>
        </p:nvSpPr>
        <p:spPr>
          <a:xfrm>
            <a:off x="6934200" y="1676400"/>
            <a:ext cx="3429000" cy="1905000"/>
          </a:xfrm>
          <a:prstGeom prst="bracketPair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00200" y="1981200"/>
            <a:ext cx="1524000" cy="762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rgbClr val="000000"/>
                </a:solidFill>
              </a:rPr>
              <a:t>Importancia</a:t>
            </a:r>
          </a:p>
        </p:txBody>
      </p:sp>
      <p:sp>
        <p:nvSpPr>
          <p:cNvPr id="9" name="Rectangle 8"/>
          <p:cNvSpPr/>
          <p:nvPr/>
        </p:nvSpPr>
        <p:spPr>
          <a:xfrm>
            <a:off x="1600200" y="4191000"/>
            <a:ext cx="1524000" cy="762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rgbClr val="000000"/>
                </a:solidFill>
              </a:rPr>
              <a:t>Contexto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34200" y="3505200"/>
            <a:ext cx="3429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43800" y="3581400"/>
            <a:ext cx="2514600" cy="3810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rgbClr val="000000"/>
                </a:solidFill>
              </a:rPr>
              <a:t>Objetivo y propósito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5676900" cy="990600"/>
          </a:xfrm>
        </p:spPr>
        <p:txBody>
          <a:bodyPr>
            <a:noAutofit/>
          </a:bodyPr>
          <a:lstStyle/>
          <a:p>
            <a:pPr algn="ctr"/>
            <a:r>
              <a:rPr lang="es-CL" sz="6600" b="1" dirty="0">
                <a:solidFill>
                  <a:srgbClr val="002060"/>
                </a:solidFill>
              </a:rPr>
              <a:t>Metodología</a:t>
            </a:r>
          </a:p>
        </p:txBody>
      </p:sp>
      <p:pic>
        <p:nvPicPr>
          <p:cNvPr id="1026" name="Picture 2" descr="Qué es Metodología? » Definición, Tipos y Ejemplos 2021">
            <a:extLst>
              <a:ext uri="{FF2B5EF4-FFF2-40B4-BE49-F238E27FC236}">
                <a16:creationId xmlns:a16="http://schemas.microsoft.com/office/drawing/2014/main" id="{10E64F3E-69C7-4350-86B0-820FE0FEA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1"/>
            <a:ext cx="9144000" cy="533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5986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4" y="83574"/>
            <a:ext cx="48981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Metodología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11811000" cy="5029200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</a:pPr>
            <a:r>
              <a:rPr lang="es-ES" sz="3000" dirty="0"/>
              <a:t>Describir tipo de estudio. (Diseño). Si es necesario el paradigma.  </a:t>
            </a:r>
          </a:p>
          <a:p>
            <a:pPr algn="just">
              <a:spcBef>
                <a:spcPts val="1800"/>
              </a:spcBef>
            </a:pPr>
            <a:r>
              <a:rPr lang="es-ES" sz="3000" dirty="0"/>
              <a:t>Descripción, selección de la muestra (tipo), número participantes/observaciones.</a:t>
            </a:r>
          </a:p>
          <a:p>
            <a:pPr algn="just">
              <a:spcBef>
                <a:spcPts val="1800"/>
              </a:spcBef>
            </a:pPr>
            <a:r>
              <a:rPr lang="es-ES" sz="3000" dirty="0"/>
              <a:t>Identificación y medición de las variables estudiadas. </a:t>
            </a:r>
            <a:r>
              <a:rPr lang="es-ES" sz="3000" dirty="0">
                <a:solidFill>
                  <a:srgbClr val="0033CC"/>
                </a:solidFill>
              </a:rPr>
              <a:t>Definiciones claras</a:t>
            </a:r>
            <a:r>
              <a:rPr lang="es-ES" sz="3000" dirty="0"/>
              <a:t>.</a:t>
            </a:r>
          </a:p>
          <a:p>
            <a:pPr algn="just">
              <a:spcBef>
                <a:spcPts val="1800"/>
              </a:spcBef>
            </a:pPr>
            <a:r>
              <a:rPr lang="es-ES" sz="3000" dirty="0"/>
              <a:t>Forma de recolección de datos. </a:t>
            </a:r>
          </a:p>
          <a:p>
            <a:pPr algn="just">
              <a:spcBef>
                <a:spcPts val="1800"/>
              </a:spcBef>
            </a:pPr>
            <a:r>
              <a:rPr lang="es-ES" sz="3000" dirty="0"/>
              <a:t>Descripción de los instrumentos de medición. (</a:t>
            </a:r>
            <a:r>
              <a:rPr lang="es-ES" sz="3000" dirty="0">
                <a:solidFill>
                  <a:srgbClr val="0033CC"/>
                </a:solidFill>
              </a:rPr>
              <a:t>Validaciones si corresponde</a:t>
            </a:r>
            <a:r>
              <a:rPr lang="es-ES" sz="3000" dirty="0"/>
              <a:t>) </a:t>
            </a:r>
          </a:p>
          <a:p>
            <a:pPr algn="just">
              <a:spcBef>
                <a:spcPts val="1800"/>
              </a:spcBef>
            </a:pPr>
            <a:r>
              <a:rPr lang="es-ES" sz="3000" dirty="0"/>
              <a:t>El análisis estadístico realizado en el estudio.</a:t>
            </a:r>
          </a:p>
          <a:p>
            <a:pPr algn="just">
              <a:spcBef>
                <a:spcPts val="1800"/>
              </a:spcBef>
            </a:pPr>
            <a:r>
              <a:rPr lang="es-ES" sz="3000" dirty="0"/>
              <a:t>Rigor ético de la investigación y aprobación del comité de ética.</a:t>
            </a:r>
          </a:p>
          <a:p>
            <a:pPr algn="just">
              <a:spcBef>
                <a:spcPts val="1800"/>
              </a:spcBef>
            </a:pPr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54906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50655" t="49009" r="13352" b="8475"/>
          <a:stretch>
            <a:fillRect/>
          </a:stretch>
        </p:blipFill>
        <p:spPr bwMode="auto">
          <a:xfrm>
            <a:off x="1676400" y="1676400"/>
            <a:ext cx="5163201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352800" y="2667000"/>
            <a:ext cx="32004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2971800"/>
            <a:ext cx="1676400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29000" y="3200400"/>
            <a:ext cx="14478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14800" y="3429000"/>
            <a:ext cx="24384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Double Bracket 9"/>
          <p:cNvSpPr/>
          <p:nvPr/>
        </p:nvSpPr>
        <p:spPr>
          <a:xfrm>
            <a:off x="1676400" y="2362200"/>
            <a:ext cx="5181600" cy="2286000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86600" y="2286000"/>
            <a:ext cx="3124200" cy="2286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s-CL" sz="2000" b="1" dirty="0">
                <a:solidFill>
                  <a:srgbClr val="000000"/>
                </a:solidFill>
              </a:rPr>
              <a:t> Tipo de estudio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s-CL" sz="2000" b="1" dirty="0">
                <a:solidFill>
                  <a:srgbClr val="000000"/>
                </a:solidFill>
              </a:rPr>
              <a:t> Variables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s-CL" sz="2000" b="1" dirty="0">
                <a:solidFill>
                  <a:srgbClr val="000000"/>
                </a:solidFill>
              </a:rPr>
              <a:t> Número participantes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s-CL" sz="2000" b="1" dirty="0">
                <a:solidFill>
                  <a:srgbClr val="000000"/>
                </a:solidFill>
              </a:rPr>
              <a:t> Descripción de la muestra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1AFFEC-40CD-72FE-4D21-126005073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4" y="83574"/>
            <a:ext cx="48981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Metodología</a:t>
            </a:r>
          </a:p>
        </p:txBody>
      </p:sp>
    </p:spTree>
    <p:extLst>
      <p:ext uri="{BB962C8B-B14F-4D97-AF65-F5344CB8AC3E}">
        <p14:creationId xmlns:p14="http://schemas.microsoft.com/office/powerpoint/2010/main" val="18466722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 l="16131" t="13559" r="13352" b="5085"/>
          <a:stretch>
            <a:fillRect/>
          </a:stretch>
        </p:blipFill>
        <p:spPr bwMode="auto">
          <a:xfrm>
            <a:off x="4114800" y="1524000"/>
            <a:ext cx="6553200" cy="425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ouble Bracket 4"/>
          <p:cNvSpPr/>
          <p:nvPr/>
        </p:nvSpPr>
        <p:spPr>
          <a:xfrm>
            <a:off x="4114800" y="1676400"/>
            <a:ext cx="3276600" cy="1143000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1752600"/>
            <a:ext cx="1981200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rgbClr val="000000"/>
                </a:solidFill>
              </a:rPr>
              <a:t>Selección de la muestra</a:t>
            </a:r>
          </a:p>
        </p:txBody>
      </p:sp>
      <p:sp>
        <p:nvSpPr>
          <p:cNvPr id="7" name="Double Bracket 6"/>
          <p:cNvSpPr/>
          <p:nvPr/>
        </p:nvSpPr>
        <p:spPr>
          <a:xfrm>
            <a:off x="4038600" y="2819400"/>
            <a:ext cx="3276600" cy="2895600"/>
          </a:xfrm>
          <a:prstGeom prst="bracketPair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3810000"/>
            <a:ext cx="1981200" cy="9144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rgbClr val="000000"/>
                </a:solidFill>
              </a:rPr>
              <a:t>Medición de las variables </a:t>
            </a:r>
          </a:p>
        </p:txBody>
      </p:sp>
      <p:sp>
        <p:nvSpPr>
          <p:cNvPr id="9" name="Double Bracket 8"/>
          <p:cNvSpPr/>
          <p:nvPr/>
        </p:nvSpPr>
        <p:spPr>
          <a:xfrm>
            <a:off x="7467600" y="2286000"/>
            <a:ext cx="2971800" cy="1447800"/>
          </a:xfrm>
          <a:prstGeom prst="bracketPair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Double Bracket 9"/>
          <p:cNvSpPr/>
          <p:nvPr/>
        </p:nvSpPr>
        <p:spPr>
          <a:xfrm>
            <a:off x="7391400" y="3810000"/>
            <a:ext cx="3276600" cy="1905000"/>
          </a:xfrm>
          <a:prstGeom prst="bracketPair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0" y="5867400"/>
            <a:ext cx="5181600" cy="7620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rgbClr val="000000"/>
                </a:solidFill>
              </a:rPr>
              <a:t>Descripción de los instrumentos de medición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6103657-6DA1-163F-ACB9-0F4843957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4" y="83574"/>
            <a:ext cx="48981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Metodología</a:t>
            </a:r>
          </a:p>
        </p:txBody>
      </p:sp>
    </p:spTree>
    <p:extLst>
      <p:ext uri="{BB962C8B-B14F-4D97-AF65-F5344CB8AC3E}">
        <p14:creationId xmlns:p14="http://schemas.microsoft.com/office/powerpoint/2010/main" val="17390654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6131" t="11864" r="13352" b="5085"/>
          <a:stretch>
            <a:fillRect/>
          </a:stretch>
        </p:blipFill>
        <p:spPr bwMode="auto">
          <a:xfrm>
            <a:off x="2057400" y="1709352"/>
            <a:ext cx="7315200" cy="484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715000" y="2852352"/>
            <a:ext cx="3733800" cy="365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ouble Bracket 5"/>
          <p:cNvSpPr/>
          <p:nvPr/>
        </p:nvSpPr>
        <p:spPr>
          <a:xfrm>
            <a:off x="2057400" y="1600200"/>
            <a:ext cx="3657600" cy="5029200"/>
          </a:xfrm>
          <a:prstGeom prst="bracketPair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3600" y="5410200"/>
            <a:ext cx="3657600" cy="762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000000"/>
                </a:solidFill>
              </a:rPr>
              <a:t>Definición de variables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2895600"/>
            <a:ext cx="4724400" cy="7620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000000"/>
                </a:solidFill>
              </a:rPr>
              <a:t>Aprobación de comité de ética</a:t>
            </a:r>
          </a:p>
        </p:txBody>
      </p:sp>
      <p:sp>
        <p:nvSpPr>
          <p:cNvPr id="9" name="Double Bracket 8"/>
          <p:cNvSpPr/>
          <p:nvPr/>
        </p:nvSpPr>
        <p:spPr>
          <a:xfrm>
            <a:off x="5715000" y="1676400"/>
            <a:ext cx="3581400" cy="990600"/>
          </a:xfrm>
          <a:prstGeom prst="bracketPair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8400" y="1600200"/>
            <a:ext cx="17526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62200" y="2743200"/>
            <a:ext cx="12192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62200" y="4114800"/>
            <a:ext cx="1447800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38400" y="5181600"/>
            <a:ext cx="1371600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B0621BB-904F-DBBD-AB98-B3267ED7A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4" y="83574"/>
            <a:ext cx="4898136" cy="990600"/>
          </a:xfrm>
        </p:spPr>
        <p:txBody>
          <a:bodyPr>
            <a:noAutofit/>
          </a:bodyPr>
          <a:lstStyle/>
          <a:p>
            <a:pPr algn="ctr"/>
            <a:r>
              <a:rPr lang="es-CL" sz="6000" b="1" noProof="0" dirty="0">
                <a:solidFill>
                  <a:srgbClr val="002060"/>
                </a:solidFill>
              </a:rPr>
              <a:t>Metodología</a:t>
            </a:r>
          </a:p>
        </p:txBody>
      </p:sp>
    </p:spTree>
    <p:extLst>
      <p:ext uri="{BB962C8B-B14F-4D97-AF65-F5344CB8AC3E}">
        <p14:creationId xmlns:p14="http://schemas.microsoft.com/office/powerpoint/2010/main" val="3960269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CL" sz="6000" b="1" dirty="0">
                <a:solidFill>
                  <a:srgbClr val="002060"/>
                </a:solidFill>
              </a:rPr>
              <a:t>Metodología</a:t>
            </a:r>
            <a:endParaRPr lang="en-US" sz="6000" dirty="0">
              <a:solidFill>
                <a:srgbClr val="00206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7085" t="16949" r="48610" b="6780"/>
          <a:stretch>
            <a:fillRect/>
          </a:stretch>
        </p:blipFill>
        <p:spPr bwMode="auto">
          <a:xfrm>
            <a:off x="2057400" y="1581150"/>
            <a:ext cx="40386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ouble Bracket 4"/>
          <p:cNvSpPr/>
          <p:nvPr/>
        </p:nvSpPr>
        <p:spPr>
          <a:xfrm>
            <a:off x="1981200" y="1524000"/>
            <a:ext cx="4191000" cy="2209800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Double Bracket 7"/>
          <p:cNvSpPr/>
          <p:nvPr/>
        </p:nvSpPr>
        <p:spPr>
          <a:xfrm>
            <a:off x="1905000" y="3810000"/>
            <a:ext cx="4114800" cy="2819400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3200" y="4724400"/>
            <a:ext cx="3657600" cy="10668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rgbClr val="000000"/>
                </a:solidFill>
              </a:rPr>
              <a:t>Análisis estadístico 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763A5298-B004-03D7-D93E-7C1BE042FB2B}"/>
              </a:ext>
            </a:extLst>
          </p:cNvPr>
          <p:cNvSpPr/>
          <p:nvPr/>
        </p:nvSpPr>
        <p:spPr>
          <a:xfrm>
            <a:off x="6452419" y="2209800"/>
            <a:ext cx="3657600" cy="762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000000"/>
                </a:solidFill>
              </a:rPr>
              <a:t>Definición de variables</a:t>
            </a:r>
          </a:p>
        </p:txBody>
      </p:sp>
    </p:spTree>
    <p:extLst>
      <p:ext uri="{BB962C8B-B14F-4D97-AF65-F5344CB8AC3E}">
        <p14:creationId xmlns:p14="http://schemas.microsoft.com/office/powerpoint/2010/main" val="25578707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4059936" cy="990600"/>
          </a:xfrm>
        </p:spPr>
        <p:txBody>
          <a:bodyPr>
            <a:noAutofit/>
          </a:bodyPr>
          <a:lstStyle/>
          <a:p>
            <a:r>
              <a:rPr lang="es-CL" sz="6000" b="1" noProof="0" dirty="0">
                <a:solidFill>
                  <a:srgbClr val="002060"/>
                </a:solidFill>
              </a:rPr>
              <a:t>Resultados </a:t>
            </a:r>
            <a:endParaRPr lang="es-CL" sz="6000" noProof="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11125200" cy="4876800"/>
          </a:xfrm>
        </p:spPr>
        <p:txBody>
          <a:bodyPr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es-CL" sz="3200" dirty="0"/>
              <a:t>Se redactan en pasado y </a:t>
            </a:r>
            <a:r>
              <a:rPr lang="es-CL" sz="3200" dirty="0">
                <a:solidFill>
                  <a:srgbClr val="FF0000"/>
                </a:solidFill>
              </a:rPr>
              <a:t>sin ningún juicio personal. </a:t>
            </a:r>
            <a:r>
              <a:rPr lang="es-CL" sz="3200" b="1" dirty="0">
                <a:solidFill>
                  <a:srgbClr val="7030A0"/>
                </a:solidFill>
              </a:rPr>
              <a:t>Los resultados sugieren…  </a:t>
            </a:r>
          </a:p>
          <a:p>
            <a:pPr algn="just">
              <a:spcBef>
                <a:spcPts val="1800"/>
              </a:spcBef>
            </a:pPr>
            <a:r>
              <a:rPr lang="es-CL" sz="3200" dirty="0"/>
              <a:t>Escribir esta sesión suele ser complicado por el uso de lenguaje técnico.  </a:t>
            </a:r>
          </a:p>
          <a:p>
            <a:pPr algn="just">
              <a:spcBef>
                <a:spcPts val="1800"/>
              </a:spcBef>
            </a:pPr>
            <a:r>
              <a:rPr lang="es-CL" sz="3200" dirty="0"/>
              <a:t>Evitar el uso de terminaciones que no indiquen causalidad… suavizar las afirmaciones. </a:t>
            </a:r>
          </a:p>
          <a:p>
            <a:pPr algn="just">
              <a:spcBef>
                <a:spcPts val="1800"/>
              </a:spcBef>
            </a:pPr>
            <a:r>
              <a:rPr lang="es-CL" sz="3200" dirty="0"/>
              <a:t>Dar a conocer los resultados más relevantes. </a:t>
            </a:r>
          </a:p>
        </p:txBody>
      </p:sp>
    </p:spTree>
    <p:extLst>
      <p:ext uri="{BB962C8B-B14F-4D97-AF65-F5344CB8AC3E}">
        <p14:creationId xmlns:p14="http://schemas.microsoft.com/office/powerpoint/2010/main" val="328630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11430000" cy="4876800"/>
          </a:xfrm>
        </p:spPr>
        <p:txBody>
          <a:bodyPr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es-CL" sz="3200" dirty="0"/>
              <a:t>Forma de presentación de los resultados</a:t>
            </a:r>
          </a:p>
          <a:p>
            <a:pPr lvl="1" algn="just">
              <a:spcBef>
                <a:spcPts val="1800"/>
              </a:spcBef>
            </a:pPr>
            <a:r>
              <a:rPr lang="es-CL" sz="2400" dirty="0"/>
              <a:t>Texto, tablas, gráficos, figuras.</a:t>
            </a:r>
          </a:p>
          <a:p>
            <a:pPr marL="365760" lvl="1" indent="0" algn="just">
              <a:spcBef>
                <a:spcPts val="1800"/>
              </a:spcBef>
              <a:buNone/>
            </a:pPr>
            <a:r>
              <a:rPr lang="es-CL" sz="2800" dirty="0"/>
              <a:t>¿Cuándo utilizar tablas y cuando utilizar figuras?  </a:t>
            </a:r>
          </a:p>
          <a:p>
            <a:pPr marL="365760" lvl="1" indent="0" algn="just">
              <a:spcBef>
                <a:spcPts val="1800"/>
              </a:spcBef>
              <a:buNone/>
            </a:pPr>
            <a:r>
              <a:rPr lang="es-CL" sz="2800" dirty="0"/>
              <a:t>Para dar a conocer una </a:t>
            </a:r>
            <a:r>
              <a:rPr lang="es-CL" sz="2800" b="1" dirty="0">
                <a:solidFill>
                  <a:srgbClr val="7030A0"/>
                </a:solidFill>
              </a:rPr>
              <a:t>tendencia</a:t>
            </a:r>
            <a:r>
              <a:rPr lang="es-CL" sz="2800" dirty="0"/>
              <a:t>… </a:t>
            </a:r>
            <a:r>
              <a:rPr lang="es-CL" sz="2800" dirty="0">
                <a:solidFill>
                  <a:srgbClr val="FF0000"/>
                </a:solidFill>
              </a:rPr>
              <a:t>Figura o gráficos. </a:t>
            </a:r>
          </a:p>
          <a:p>
            <a:pPr marL="365760" lvl="1" indent="0" algn="just">
              <a:spcBef>
                <a:spcPts val="1800"/>
              </a:spcBef>
              <a:buNone/>
            </a:pPr>
            <a:r>
              <a:rPr lang="es-CL" sz="2800" dirty="0">
                <a:solidFill>
                  <a:srgbClr val="FF0000"/>
                </a:solidFill>
              </a:rPr>
              <a:t>Uso de tablas… </a:t>
            </a:r>
            <a:r>
              <a:rPr lang="es-CL" sz="2800" dirty="0"/>
              <a:t>Cuando la precisión de los datos es muy relevante… </a:t>
            </a:r>
            <a:r>
              <a:rPr lang="es-CL" sz="2800" dirty="0">
                <a:highlight>
                  <a:srgbClr val="FFFF00"/>
                </a:highlight>
              </a:rPr>
              <a:t>ambas modalidades de presentación</a:t>
            </a:r>
            <a:r>
              <a:rPr lang="es-CL" sz="2800" dirty="0"/>
              <a:t>: llevan un </a:t>
            </a:r>
            <a:r>
              <a:rPr lang="es-CL" sz="2800" dirty="0">
                <a:solidFill>
                  <a:srgbClr val="FF0000"/>
                </a:solidFill>
              </a:rPr>
              <a:t>título</a:t>
            </a:r>
            <a:r>
              <a:rPr lang="es-CL" sz="2800" dirty="0"/>
              <a:t> y una </a:t>
            </a:r>
            <a:r>
              <a:rPr lang="es-CL" sz="2800" dirty="0">
                <a:solidFill>
                  <a:srgbClr val="FF0000"/>
                </a:solidFill>
              </a:rPr>
              <a:t>fuente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582A72-305E-E447-A38C-E0267A45D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4059936" cy="990600"/>
          </a:xfrm>
        </p:spPr>
        <p:txBody>
          <a:bodyPr>
            <a:noAutofit/>
          </a:bodyPr>
          <a:lstStyle/>
          <a:p>
            <a:r>
              <a:rPr lang="es-CL" sz="6000" b="1" noProof="0" dirty="0">
                <a:solidFill>
                  <a:srgbClr val="002060"/>
                </a:solidFill>
              </a:rPr>
              <a:t>Resultados </a:t>
            </a:r>
            <a:endParaRPr lang="es-CL" sz="6000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5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866900"/>
            <a:ext cx="9369552" cy="31242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s-CL" sz="3200" dirty="0"/>
              <a:t>Evitar que no se repitan los resultados </a:t>
            </a:r>
          </a:p>
          <a:p>
            <a:pPr>
              <a:spcBef>
                <a:spcPts val="1800"/>
              </a:spcBef>
            </a:pPr>
            <a:r>
              <a:rPr lang="es-CL" sz="3200" dirty="0"/>
              <a:t>Presentados en una secuencia lógica </a:t>
            </a:r>
          </a:p>
          <a:p>
            <a:pPr>
              <a:spcBef>
                <a:spcPts val="1800"/>
              </a:spcBef>
            </a:pPr>
            <a:r>
              <a:rPr lang="es-CL" sz="3200" dirty="0"/>
              <a:t>Dar respuesta a los objetivos del estudio</a:t>
            </a:r>
          </a:p>
          <a:p>
            <a:pPr>
              <a:spcBef>
                <a:spcPts val="1800"/>
              </a:spcBef>
            </a:pPr>
            <a:r>
              <a:rPr lang="es-CL" sz="3200" dirty="0"/>
              <a:t>Presentados objetivamente (no mezclar con discusión)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4968166-5771-8D92-37A0-31B76A34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4059936" cy="990600"/>
          </a:xfrm>
        </p:spPr>
        <p:txBody>
          <a:bodyPr>
            <a:noAutofit/>
          </a:bodyPr>
          <a:lstStyle/>
          <a:p>
            <a:r>
              <a:rPr lang="es-CL" sz="6000" b="1" noProof="0" dirty="0">
                <a:solidFill>
                  <a:srgbClr val="002060"/>
                </a:solidFill>
              </a:rPr>
              <a:t>Resultados </a:t>
            </a:r>
            <a:endParaRPr lang="es-CL" sz="6000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5856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50437" t="11864" r="13352" b="5085"/>
          <a:stretch>
            <a:fillRect/>
          </a:stretch>
        </p:blipFill>
        <p:spPr bwMode="auto">
          <a:xfrm>
            <a:off x="914400" y="1549066"/>
            <a:ext cx="4038600" cy="5207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ouble Bracket 4"/>
          <p:cNvSpPr/>
          <p:nvPr/>
        </p:nvSpPr>
        <p:spPr>
          <a:xfrm>
            <a:off x="381000" y="1600200"/>
            <a:ext cx="4953000" cy="5105400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0" y="2286000"/>
            <a:ext cx="5592064" cy="3505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CL" sz="2400" b="1" dirty="0">
                <a:solidFill>
                  <a:srgbClr val="000000"/>
                </a:solidFill>
              </a:rPr>
              <a:t> </a:t>
            </a:r>
            <a:r>
              <a:rPr lang="es-ES" sz="2400" b="1" dirty="0">
                <a:solidFill>
                  <a:srgbClr val="000000"/>
                </a:solidFill>
              </a:rPr>
              <a:t>Descripción de los resultados más importantes</a:t>
            </a:r>
            <a:r>
              <a:rPr lang="es-CL" sz="2400" b="1" dirty="0">
                <a:solidFill>
                  <a:srgbClr val="000000"/>
                </a:solidFill>
              </a:rPr>
              <a:t> </a:t>
            </a:r>
          </a:p>
          <a:p>
            <a:pPr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CL" sz="2400" b="1" dirty="0">
                <a:solidFill>
                  <a:srgbClr val="000000"/>
                </a:solidFill>
              </a:rPr>
              <a:t> Descripción de las variables estudiadas</a:t>
            </a:r>
          </a:p>
          <a:p>
            <a:pPr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CL" sz="2400" b="1" dirty="0">
                <a:solidFill>
                  <a:srgbClr val="000000"/>
                </a:solidFill>
              </a:rPr>
              <a:t> Secuencia lógica  </a:t>
            </a:r>
          </a:p>
          <a:p>
            <a:pPr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400" b="1" dirty="0">
                <a:solidFill>
                  <a:srgbClr val="000000"/>
                </a:solidFill>
              </a:rPr>
              <a:t> Respuesta a los objetivos del estudio</a:t>
            </a:r>
            <a:endParaRPr lang="es-CL" sz="2400" b="1" dirty="0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8F9A59A-709A-178B-2A57-124CD2C96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4059936" cy="990600"/>
          </a:xfrm>
        </p:spPr>
        <p:txBody>
          <a:bodyPr>
            <a:noAutofit/>
          </a:bodyPr>
          <a:lstStyle/>
          <a:p>
            <a:r>
              <a:rPr lang="es-CL" sz="6000" b="1" noProof="0" dirty="0">
                <a:solidFill>
                  <a:srgbClr val="002060"/>
                </a:solidFill>
              </a:rPr>
              <a:t>Resultados </a:t>
            </a:r>
            <a:endParaRPr lang="es-CL" sz="6000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134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51390" t="10169" r="14305" b="5085"/>
          <a:stretch>
            <a:fillRect/>
          </a:stretch>
        </p:blipFill>
        <p:spPr bwMode="auto">
          <a:xfrm>
            <a:off x="816864" y="1600200"/>
            <a:ext cx="4517136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ouble Bracket 4"/>
          <p:cNvSpPr/>
          <p:nvPr/>
        </p:nvSpPr>
        <p:spPr>
          <a:xfrm>
            <a:off x="266700" y="1663700"/>
            <a:ext cx="5295900" cy="5029200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22967" y="2819400"/>
            <a:ext cx="4495800" cy="2438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s-CL" sz="2800" b="1" dirty="0">
                <a:solidFill>
                  <a:srgbClr val="000000"/>
                </a:solidFill>
              </a:rPr>
              <a:t> Presentación resultados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s-CL" sz="2800" b="1" dirty="0">
                <a:solidFill>
                  <a:srgbClr val="000000"/>
                </a:solidFill>
              </a:rPr>
              <a:t> Texto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s-CL" sz="2800" b="1" dirty="0">
                <a:solidFill>
                  <a:srgbClr val="000000"/>
                </a:solidFill>
              </a:rPr>
              <a:t> Tablas 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s-CL" sz="2800" b="1" dirty="0">
                <a:solidFill>
                  <a:srgbClr val="000000"/>
                </a:solidFill>
              </a:rPr>
              <a:t> Gráficos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E23ABB6-5388-9150-0232-95F7A04BF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4059936" cy="990600"/>
          </a:xfrm>
        </p:spPr>
        <p:txBody>
          <a:bodyPr>
            <a:noAutofit/>
          </a:bodyPr>
          <a:lstStyle/>
          <a:p>
            <a:r>
              <a:rPr lang="es-CL" sz="6000" b="1" noProof="0" dirty="0">
                <a:solidFill>
                  <a:srgbClr val="002060"/>
                </a:solidFill>
              </a:rPr>
              <a:t>Resultados </a:t>
            </a:r>
            <a:endParaRPr lang="es-CL" sz="6000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929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5179" t="28813" r="13352" b="6780"/>
          <a:stretch>
            <a:fillRect/>
          </a:stretch>
        </p:blipFill>
        <p:spPr bwMode="auto">
          <a:xfrm>
            <a:off x="816864" y="1676400"/>
            <a:ext cx="954633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6133B89-63C3-C781-0B93-22F879CB6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28600"/>
            <a:ext cx="4059936" cy="990600"/>
          </a:xfrm>
        </p:spPr>
        <p:txBody>
          <a:bodyPr>
            <a:noAutofit/>
          </a:bodyPr>
          <a:lstStyle/>
          <a:p>
            <a:r>
              <a:rPr lang="es-CL" sz="6000" b="1" noProof="0" dirty="0">
                <a:solidFill>
                  <a:srgbClr val="002060"/>
                </a:solidFill>
              </a:rPr>
              <a:t>Resultados </a:t>
            </a:r>
            <a:endParaRPr lang="es-CL" sz="6000" noProof="0" dirty="0">
              <a:solidFill>
                <a:srgbClr val="002060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E00DD61-EBBD-C2C5-EBD1-D55C07D71DBE}"/>
              </a:ext>
            </a:extLst>
          </p:cNvPr>
          <p:cNvSpPr/>
          <p:nvPr/>
        </p:nvSpPr>
        <p:spPr>
          <a:xfrm>
            <a:off x="8534400" y="4953000"/>
            <a:ext cx="1676400" cy="19050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27298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>
                <a:solidFill>
                  <a:srgbClr val="002060"/>
                </a:solidFill>
              </a:rPr>
              <a:t>Resultados: Cualitativo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19944" t="38983" r="20975" b="6779"/>
          <a:stretch/>
        </p:blipFill>
        <p:spPr>
          <a:xfrm>
            <a:off x="990600" y="1371600"/>
            <a:ext cx="9299449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741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3374136" cy="990600"/>
          </a:xfrm>
        </p:spPr>
        <p:txBody>
          <a:bodyPr>
            <a:noAutofit/>
          </a:bodyPr>
          <a:lstStyle/>
          <a:p>
            <a:r>
              <a:rPr lang="es-CL" sz="6000" b="1" dirty="0">
                <a:solidFill>
                  <a:srgbClr val="002060"/>
                </a:solidFill>
              </a:rPr>
              <a:t>D</a:t>
            </a:r>
            <a:r>
              <a:rPr lang="es-CL" sz="6000" b="1" noProof="0" dirty="0" err="1">
                <a:solidFill>
                  <a:srgbClr val="002060"/>
                </a:solidFill>
              </a:rPr>
              <a:t>iscusión</a:t>
            </a:r>
            <a:endParaRPr lang="es-CL" sz="6000" noProof="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11506200" cy="5105400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</a:pPr>
            <a:r>
              <a:rPr lang="es-CL" sz="2800" dirty="0"/>
              <a:t>Discutir los resultados más importantes</a:t>
            </a:r>
          </a:p>
          <a:p>
            <a:pPr algn="just">
              <a:spcBef>
                <a:spcPts val="1800"/>
              </a:spcBef>
            </a:pPr>
            <a:r>
              <a:rPr lang="es-CL" sz="2800" dirty="0"/>
              <a:t>Contraste con la literatura (semejanzas y diferencias), confirmando o refutando la evidencia científica.  </a:t>
            </a:r>
          </a:p>
          <a:p>
            <a:pPr algn="just">
              <a:spcBef>
                <a:spcPts val="1800"/>
              </a:spcBef>
            </a:pPr>
            <a:r>
              <a:rPr lang="es-CL" sz="2800" dirty="0"/>
              <a:t>Respaldar bibliografía actualizada </a:t>
            </a:r>
          </a:p>
          <a:p>
            <a:pPr algn="just">
              <a:spcBef>
                <a:spcPts val="1800"/>
              </a:spcBef>
            </a:pPr>
            <a:r>
              <a:rPr lang="es-CL" sz="2800" dirty="0">
                <a:solidFill>
                  <a:srgbClr val="002060"/>
                </a:solidFill>
              </a:rPr>
              <a:t>Una vez confirmada o desmentida la información, </a:t>
            </a:r>
            <a:r>
              <a:rPr lang="es-CL" sz="2800" b="1" dirty="0">
                <a:solidFill>
                  <a:srgbClr val="002060"/>
                </a:solidFill>
              </a:rPr>
              <a:t>el autor deberá proponer una explicación factible para los hallazgos en forma tentativa…</a:t>
            </a:r>
            <a:r>
              <a:rPr lang="es-CL" sz="2800" dirty="0">
                <a:solidFill>
                  <a:srgbClr val="002060"/>
                </a:solidFill>
              </a:rPr>
              <a:t> </a:t>
            </a:r>
          </a:p>
          <a:p>
            <a:pPr algn="just">
              <a:spcBef>
                <a:spcPts val="1800"/>
              </a:spcBef>
            </a:pPr>
            <a:r>
              <a:rPr lang="es-CL" sz="2800" dirty="0">
                <a:solidFill>
                  <a:srgbClr val="002060"/>
                </a:solidFill>
              </a:rPr>
              <a:t>Ej. </a:t>
            </a:r>
            <a:r>
              <a:rPr lang="es-CL" sz="2800" dirty="0">
                <a:solidFill>
                  <a:srgbClr val="FF0000"/>
                </a:solidFill>
              </a:rPr>
              <a:t>Nuestros resultados sugieren que…</a:t>
            </a:r>
          </a:p>
          <a:p>
            <a:pPr algn="just">
              <a:spcBef>
                <a:spcPts val="1800"/>
              </a:spcBef>
            </a:pPr>
            <a:r>
              <a:rPr lang="es-CL" sz="2800" dirty="0">
                <a:solidFill>
                  <a:srgbClr val="FF0000"/>
                </a:solidFill>
              </a:rPr>
              <a:t>Otra razón por lo que los resultados se dieron así, pudiera deberse a…. 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es-CL" sz="2800" dirty="0">
                <a:solidFill>
                  <a:srgbClr val="002060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1248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10972800" cy="3886200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</a:pPr>
            <a:r>
              <a:rPr lang="es-CL" sz="3200" dirty="0"/>
              <a:t>Implicancias (prácticas de la investigación)</a:t>
            </a:r>
          </a:p>
          <a:p>
            <a:pPr algn="just">
              <a:spcBef>
                <a:spcPts val="1800"/>
              </a:spcBef>
            </a:pPr>
            <a:r>
              <a:rPr lang="es-ES" sz="3200" dirty="0"/>
              <a:t>Proponer proyecciones o nuevas hipótesis que se convierten en líneas de investigación del investigador.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5C98C6A-3193-800A-E77C-928146A7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3374136" cy="990600"/>
          </a:xfrm>
        </p:spPr>
        <p:txBody>
          <a:bodyPr>
            <a:noAutofit/>
          </a:bodyPr>
          <a:lstStyle/>
          <a:p>
            <a:r>
              <a:rPr lang="es-CL" sz="6000" b="1" dirty="0">
                <a:solidFill>
                  <a:srgbClr val="002060"/>
                </a:solidFill>
              </a:rPr>
              <a:t>D</a:t>
            </a:r>
            <a:r>
              <a:rPr lang="es-CL" sz="6000" b="1" noProof="0" dirty="0" err="1">
                <a:solidFill>
                  <a:srgbClr val="002060"/>
                </a:solidFill>
              </a:rPr>
              <a:t>iscusión</a:t>
            </a:r>
            <a:endParaRPr lang="es-CL" sz="6000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6045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51390" t="67797" r="13352" b="6780"/>
          <a:stretch>
            <a:fillRect/>
          </a:stretch>
        </p:blipFill>
        <p:spPr bwMode="auto">
          <a:xfrm>
            <a:off x="2047240" y="1524000"/>
            <a:ext cx="488696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 l="16618" t="16599" r="48243" b="39519"/>
          <a:stretch>
            <a:fillRect/>
          </a:stretch>
        </p:blipFill>
        <p:spPr bwMode="auto">
          <a:xfrm>
            <a:off x="2047240" y="3281516"/>
            <a:ext cx="4876800" cy="342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uble Bracket 5"/>
          <p:cNvSpPr/>
          <p:nvPr/>
        </p:nvSpPr>
        <p:spPr>
          <a:xfrm>
            <a:off x="1981200" y="2209800"/>
            <a:ext cx="4800600" cy="2743200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86600" y="2286000"/>
            <a:ext cx="3124200" cy="1295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s-CL" sz="2000" b="1" dirty="0">
                <a:solidFill>
                  <a:srgbClr val="000000"/>
                </a:solidFill>
              </a:rPr>
              <a:t> Objetivos planteados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s-CL" sz="2000" b="1" dirty="0">
                <a:solidFill>
                  <a:srgbClr val="000000"/>
                </a:solidFill>
              </a:rPr>
              <a:t> Propósito del estudio</a:t>
            </a:r>
          </a:p>
        </p:txBody>
      </p:sp>
      <p:sp>
        <p:nvSpPr>
          <p:cNvPr id="8" name="Double Bracket 7"/>
          <p:cNvSpPr/>
          <p:nvPr/>
        </p:nvSpPr>
        <p:spPr>
          <a:xfrm>
            <a:off x="2133600" y="5029200"/>
            <a:ext cx="4572000" cy="1676400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0" y="5257800"/>
            <a:ext cx="3657600" cy="10668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s-CL" sz="2000" b="1" dirty="0">
                <a:solidFill>
                  <a:srgbClr val="000000"/>
                </a:solidFill>
              </a:rPr>
              <a:t> Contraste con la literatura</a:t>
            </a:r>
          </a:p>
          <a:p>
            <a:pPr>
              <a:buFont typeface="Arial" pitchFamily="34" charset="0"/>
              <a:buChar char="•"/>
            </a:pPr>
            <a:r>
              <a:rPr lang="es-CL" sz="2000" b="1" dirty="0">
                <a:solidFill>
                  <a:srgbClr val="000000"/>
                </a:solidFill>
              </a:rPr>
              <a:t> Uso bibliografía actualizada 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B912D4-5026-9DD0-82BC-E9B502EDA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3374136" cy="990600"/>
          </a:xfrm>
        </p:spPr>
        <p:txBody>
          <a:bodyPr>
            <a:noAutofit/>
          </a:bodyPr>
          <a:lstStyle/>
          <a:p>
            <a:r>
              <a:rPr lang="es-CL" sz="6000" b="1" dirty="0">
                <a:solidFill>
                  <a:srgbClr val="002060"/>
                </a:solidFill>
              </a:rPr>
              <a:t>D</a:t>
            </a:r>
            <a:r>
              <a:rPr lang="es-CL" sz="6000" b="1" noProof="0" dirty="0" err="1">
                <a:solidFill>
                  <a:srgbClr val="002060"/>
                </a:solidFill>
              </a:rPr>
              <a:t>iscusión</a:t>
            </a:r>
            <a:endParaRPr lang="es-CL" sz="6000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0909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6131" t="47458" r="48611" b="6780"/>
          <a:stretch>
            <a:fillRect/>
          </a:stretch>
        </p:blipFill>
        <p:spPr bwMode="auto">
          <a:xfrm>
            <a:off x="2057400" y="1828800"/>
            <a:ext cx="4648200" cy="3391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 l="51757" t="17708" r="14861" b="69792"/>
          <a:stretch>
            <a:fillRect/>
          </a:stretch>
        </p:blipFill>
        <p:spPr bwMode="auto">
          <a:xfrm>
            <a:off x="2209800" y="5181600"/>
            <a:ext cx="434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uble Bracket 5"/>
          <p:cNvSpPr/>
          <p:nvPr/>
        </p:nvSpPr>
        <p:spPr>
          <a:xfrm>
            <a:off x="1905000" y="1752600"/>
            <a:ext cx="4876800" cy="1752600"/>
          </a:xfrm>
          <a:prstGeom prst="bracketPair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1828800"/>
            <a:ext cx="4724400" cy="15240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pitchFamily="34" charset="0"/>
              <a:buChar char="•"/>
            </a:pPr>
            <a:r>
              <a:rPr lang="es-ES" sz="2400" b="1" dirty="0">
                <a:solidFill>
                  <a:srgbClr val="000000"/>
                </a:solidFill>
              </a:rPr>
              <a:t> Discutir los resultados más importantes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876800" y="4191000"/>
            <a:ext cx="1066800" cy="3048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Double Bracket 8"/>
          <p:cNvSpPr/>
          <p:nvPr/>
        </p:nvSpPr>
        <p:spPr>
          <a:xfrm>
            <a:off x="2057400" y="3581400"/>
            <a:ext cx="4648200" cy="2667000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62800" y="4114800"/>
            <a:ext cx="4648200" cy="15240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s-ES" sz="2800" b="1" dirty="0">
                <a:solidFill>
                  <a:srgbClr val="000000"/>
                </a:solidFill>
              </a:rPr>
              <a:t> Especificar las limitaciones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E85D0AE-E65C-1912-18DE-AC37A39D1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3374136" cy="990600"/>
          </a:xfrm>
        </p:spPr>
        <p:txBody>
          <a:bodyPr>
            <a:noAutofit/>
          </a:bodyPr>
          <a:lstStyle/>
          <a:p>
            <a:r>
              <a:rPr lang="es-CL" sz="6000" b="1" dirty="0">
                <a:solidFill>
                  <a:srgbClr val="002060"/>
                </a:solidFill>
              </a:rPr>
              <a:t>D</a:t>
            </a:r>
            <a:r>
              <a:rPr lang="es-CL" sz="6000" b="1" noProof="0" dirty="0" err="1">
                <a:solidFill>
                  <a:srgbClr val="002060"/>
                </a:solidFill>
              </a:rPr>
              <a:t>iscusión</a:t>
            </a:r>
            <a:endParaRPr lang="es-CL" sz="6000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4721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para limitaciones en estudios de investig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66726"/>
            <a:ext cx="9067800" cy="639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181100" y="245873"/>
            <a:ext cx="9829800" cy="58477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s-CL" sz="3200" dirty="0"/>
              <a:t>Señalar las </a:t>
            </a:r>
            <a:r>
              <a:rPr lang="es-CL" sz="32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limitaciones y</a:t>
            </a:r>
            <a:r>
              <a:rPr lang="es-CL" sz="3200" dirty="0"/>
              <a:t> </a:t>
            </a:r>
            <a:r>
              <a:rPr lang="es-CL" sz="3200" b="1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fortalezas</a:t>
            </a:r>
            <a:r>
              <a:rPr lang="es-CL" sz="3200" dirty="0"/>
              <a:t> del estudio.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57200" y="1822887"/>
            <a:ext cx="11277600" cy="4433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CL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todas aquellas restricciones del estudio y de los procedimientos utilizados para la ejecución del mismo como: muestras, sujetos de estudios, procesamientos y análisis de los datos. Así como los obstáculos encontrados en la ejecución de la investigación, pueden ser de tiempo, espacio y recursos. </a:t>
            </a:r>
          </a:p>
        </p:txBody>
      </p:sp>
    </p:spTree>
    <p:extLst>
      <p:ext uri="{BB962C8B-B14F-4D97-AF65-F5344CB8AC3E}">
        <p14:creationId xmlns:p14="http://schemas.microsoft.com/office/powerpoint/2010/main" val="174352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11201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102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32CF8B-8131-40B9-BC64-14393FC58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32750"/>
            <a:ext cx="4821936" cy="990600"/>
          </a:xfrm>
        </p:spPr>
        <p:txBody>
          <a:bodyPr>
            <a:noAutofit/>
          </a:bodyPr>
          <a:lstStyle/>
          <a:p>
            <a:r>
              <a:rPr lang="es-CL" sz="6000" dirty="0">
                <a:solidFill>
                  <a:schemeClr val="tx1"/>
                </a:solidFill>
              </a:rPr>
              <a:t>Conclusiones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7E6DF96-AE30-4EF2-A1EE-2A5F047A1E81}"/>
              </a:ext>
            </a:extLst>
          </p:cNvPr>
          <p:cNvSpPr/>
          <p:nvPr/>
        </p:nvSpPr>
        <p:spPr>
          <a:xfrm>
            <a:off x="1905001" y="1828800"/>
            <a:ext cx="8353377" cy="4201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s-CL" sz="3200" dirty="0"/>
              <a:t>Claras y precisas. No muy extensas. </a:t>
            </a:r>
          </a:p>
          <a:p>
            <a:pPr marL="457200" indent="-457200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s-CL" sz="3200" dirty="0"/>
              <a:t>Conclusiones coherentes (objetivos y resultados)</a:t>
            </a:r>
          </a:p>
          <a:p>
            <a:pPr marL="457200" indent="-457200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s-CL" sz="3200" dirty="0"/>
              <a:t>Sin juicios de valor de los resultados. </a:t>
            </a:r>
          </a:p>
          <a:p>
            <a:pPr marL="457200" indent="-457200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s-CL" sz="3200" dirty="0"/>
          </a:p>
          <a:p>
            <a:pPr marL="457200" indent="-457200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s-CL" sz="3200" dirty="0"/>
          </a:p>
          <a:p>
            <a:pPr marL="457200" indent="-457200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16746826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33400" y="1524000"/>
            <a:ext cx="11125200" cy="3706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CL" sz="3100" b="1" dirty="0"/>
              <a:t>El término conflicto de intereses se aplica, entre otras, a aquellas situaciones en que la validez e integridad de la investigación puede estar influida por un interés secundario, típicamente un beneficio económico, pero también un posicionamiento ideológico u otros intereses personales o profesionales.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981200" y="405825"/>
            <a:ext cx="8305800" cy="58477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s-CL" sz="3200" dirty="0"/>
              <a:t>Señalar </a:t>
            </a:r>
            <a:r>
              <a:rPr lang="es-CL" sz="3200" b="1" dirty="0">
                <a:latin typeface="Aharoni" panose="02010803020104030203" pitchFamily="2" charset="-79"/>
                <a:cs typeface="Aharoni" panose="02010803020104030203" pitchFamily="2" charset="-79"/>
              </a:rPr>
              <a:t>conflictos de intereses</a:t>
            </a:r>
            <a:r>
              <a:rPr lang="es-CL" sz="3200" b="1" dirty="0"/>
              <a:t> </a:t>
            </a:r>
            <a:r>
              <a:rPr lang="es-CL" sz="3200" dirty="0"/>
              <a:t>del estudio. </a:t>
            </a:r>
          </a:p>
        </p:txBody>
      </p:sp>
      <p:pic>
        <p:nvPicPr>
          <p:cNvPr id="2050" name="Picture 2" descr="Resultado de imagen para conflicto de intereses en publicaciones cientific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071" y="4918491"/>
            <a:ext cx="2971800" cy="193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6209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981200" y="152400"/>
            <a:ext cx="8305800" cy="1077218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s-CL" sz="3200" dirty="0"/>
              <a:t>Señalar las </a:t>
            </a:r>
            <a:r>
              <a:rPr lang="es-CL" sz="32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limitaciones</a:t>
            </a:r>
            <a:r>
              <a:rPr lang="es-CL" sz="3200" dirty="0"/>
              <a:t> y </a:t>
            </a:r>
            <a:r>
              <a:rPr lang="es-CL" sz="3200" b="1" dirty="0">
                <a:latin typeface="Aharoni" panose="02010803020104030203" pitchFamily="2" charset="-79"/>
                <a:cs typeface="Aharoni" panose="02010803020104030203" pitchFamily="2" charset="-79"/>
              </a:rPr>
              <a:t>conflictos de intereses</a:t>
            </a:r>
            <a:r>
              <a:rPr lang="es-CL" sz="3200" b="1" dirty="0"/>
              <a:t> </a:t>
            </a:r>
            <a:r>
              <a:rPr lang="es-CL" sz="3200" dirty="0"/>
              <a:t>del estudio. </a:t>
            </a:r>
          </a:p>
        </p:txBody>
      </p:sp>
      <p:pic>
        <p:nvPicPr>
          <p:cNvPr id="1028" name="Picture 4" descr="Resultado de imagen para conflicto de intereses en publicaciones cientifi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1"/>
            <a:ext cx="6705600" cy="565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n para conflicto de intereses en publicaciones cientific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828800"/>
            <a:ext cx="297180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4062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conflicto de intereses medicos y laborator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37"/>
            <a:ext cx="10668000" cy="685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para conflicto de intereses medicos y laboratorio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429001"/>
            <a:ext cx="3200400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7891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n para conflicto de intereses medicos y laborator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687" y="0"/>
            <a:ext cx="9138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gen para conflicto de intereses medicos y laboratori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1" y="12510"/>
            <a:ext cx="3733799" cy="303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n para conflicto de intereses en prescripciones medicas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686" y="4343401"/>
            <a:ext cx="2432714" cy="250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3604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b="1" noProof="0" dirty="0">
                <a:solidFill>
                  <a:srgbClr val="002060"/>
                </a:solidFill>
              </a:rPr>
              <a:t>Bibliografía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36648" y="1600200"/>
            <a:ext cx="8153400" cy="48768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s-CL" sz="2800" dirty="0"/>
              <a:t>Credibilidad a las ideas o resultados</a:t>
            </a:r>
          </a:p>
          <a:p>
            <a:pPr>
              <a:spcBef>
                <a:spcPts val="1800"/>
              </a:spcBef>
            </a:pPr>
            <a:r>
              <a:rPr lang="es-CL" sz="2800" dirty="0"/>
              <a:t>Actualizada (5-10 años)</a:t>
            </a:r>
          </a:p>
          <a:p>
            <a:pPr>
              <a:spcBef>
                <a:spcPts val="1800"/>
              </a:spcBef>
            </a:pPr>
            <a:r>
              <a:rPr lang="es-CL" sz="2800" dirty="0"/>
              <a:t>Pertinente al tema (especifica)</a:t>
            </a:r>
          </a:p>
          <a:p>
            <a:pPr>
              <a:spcBef>
                <a:spcPts val="1800"/>
              </a:spcBef>
            </a:pPr>
            <a:r>
              <a:rPr lang="es-CL" sz="2800" dirty="0"/>
              <a:t>Citas relevantes</a:t>
            </a:r>
          </a:p>
          <a:p>
            <a:pPr>
              <a:spcBef>
                <a:spcPts val="1800"/>
              </a:spcBef>
            </a:pPr>
            <a:r>
              <a:rPr lang="es-ES" sz="2800" dirty="0"/>
              <a:t>Concordancia entre bibliografías y citas</a:t>
            </a:r>
          </a:p>
          <a:p>
            <a:pPr>
              <a:spcBef>
                <a:spcPts val="1800"/>
              </a:spcBef>
            </a:pPr>
            <a:r>
              <a:rPr lang="es-CL" sz="2800" dirty="0"/>
              <a:t>Limite las referencias (según la revista)</a:t>
            </a:r>
          </a:p>
          <a:p>
            <a:pPr>
              <a:spcBef>
                <a:spcPts val="1800"/>
              </a:spcBef>
            </a:pPr>
            <a:r>
              <a:rPr lang="es-CL" sz="2800" dirty="0"/>
              <a:t>Estilo referencias (APA, </a:t>
            </a:r>
            <a:r>
              <a:rPr lang="es-CL" sz="2800" b="1" dirty="0">
                <a:solidFill>
                  <a:srgbClr val="FF0000"/>
                </a:solidFill>
              </a:rPr>
              <a:t>Vancouver</a:t>
            </a:r>
            <a:r>
              <a:rPr lang="es-CL" sz="2800" dirty="0"/>
              <a:t>, otros)</a:t>
            </a:r>
          </a:p>
        </p:txBody>
      </p:sp>
    </p:spTree>
    <p:extLst>
      <p:ext uri="{BB962C8B-B14F-4D97-AF65-F5344CB8AC3E}">
        <p14:creationId xmlns:p14="http://schemas.microsoft.com/office/powerpoint/2010/main" val="39910345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74557770"/>
              </p:ext>
            </p:extLst>
          </p:nvPr>
        </p:nvGraphicFramePr>
        <p:xfrm>
          <a:off x="1219200" y="0"/>
          <a:ext cx="98298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99833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4979E-EA9C-B470-0FF8-6B11E2A5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0400"/>
            <a:ext cx="10871200" cy="990600"/>
          </a:xfrm>
        </p:spPr>
        <p:txBody>
          <a:bodyPr>
            <a:noAutofit/>
          </a:bodyPr>
          <a:lstStyle/>
          <a:p>
            <a:pPr algn="ctr"/>
            <a:r>
              <a:rPr lang="es-CL" sz="8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¿Hay barreras para publicar?</a:t>
            </a:r>
          </a:p>
        </p:txBody>
      </p:sp>
    </p:spTree>
    <p:extLst>
      <p:ext uri="{BB962C8B-B14F-4D97-AF65-F5344CB8AC3E}">
        <p14:creationId xmlns:p14="http://schemas.microsoft.com/office/powerpoint/2010/main" val="42111747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3E11CC4-955F-41AC-A43A-C21D14AEC1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3" t="15333" r="29166" b="15333"/>
          <a:stretch/>
        </p:blipFill>
        <p:spPr>
          <a:xfrm>
            <a:off x="1524000" y="76200"/>
            <a:ext cx="9144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1746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otivación para adelgazar de forma rápida y sana">
            <a:extLst>
              <a:ext uri="{FF2B5EF4-FFF2-40B4-BE49-F238E27FC236}">
                <a16:creationId xmlns:a16="http://schemas.microsoft.com/office/drawing/2014/main" id="{756616CE-BAC1-9D36-48C2-51CDCAADD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4316"/>
            <a:ext cx="9829799" cy="654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2266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racias En Español - Banco de fotos e imágenes de stock - iStock">
            <a:extLst>
              <a:ext uri="{FF2B5EF4-FFF2-40B4-BE49-F238E27FC236}">
                <a16:creationId xmlns:a16="http://schemas.microsoft.com/office/drawing/2014/main" id="{800F14AB-0191-A1BD-F26C-FBE281DA2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r="8842"/>
          <a:stretch/>
        </p:blipFill>
        <p:spPr bwMode="auto">
          <a:xfrm>
            <a:off x="3886200" y="2030361"/>
            <a:ext cx="8153400" cy="48006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>
            <a:normAutofit/>
          </a:bodyPr>
          <a:lstStyle/>
          <a:p>
            <a:r>
              <a:rPr lang="es-CL" b="1" noProof="0" dirty="0">
                <a:solidFill>
                  <a:schemeClr val="tx1"/>
                </a:solidFill>
              </a:rPr>
              <a:t>Cómo escribir un artículo de investigación…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2"/>
          </p:nvPr>
        </p:nvSpPr>
        <p:spPr>
          <a:xfrm>
            <a:off x="617794" y="4724400"/>
            <a:ext cx="7840406" cy="1845802"/>
          </a:xfrm>
        </p:spPr>
        <p:txBody>
          <a:bodyPr>
            <a:normAutofit/>
          </a:bodyPr>
          <a:lstStyle/>
          <a:p>
            <a:pPr algn="just"/>
            <a:r>
              <a:rPr lang="es-CL" sz="3600" dirty="0">
                <a:solidFill>
                  <a:srgbClr val="002060"/>
                </a:solidFill>
              </a:rPr>
              <a:t>Prof. </a:t>
            </a:r>
            <a:r>
              <a:rPr lang="es-CL" sz="3600" noProof="0" dirty="0">
                <a:solidFill>
                  <a:srgbClr val="002060"/>
                </a:solidFill>
              </a:rPr>
              <a:t>José Rolando Sánchez Rodríguez </a:t>
            </a:r>
          </a:p>
          <a:p>
            <a:pPr algn="ctr"/>
            <a:r>
              <a:rPr lang="es-CL" sz="28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</a:t>
            </a:r>
            <a:r>
              <a:rPr lang="es-CL" sz="2800" noProof="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sancher1967@gmail.com</a:t>
            </a:r>
            <a:r>
              <a:rPr lang="es-CL" sz="2800" noProof="0" dirty="0">
                <a:solidFill>
                  <a:srgbClr val="0000FF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81598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62913CA-7751-0C23-2A7D-600BE9B4EDB5}"/>
              </a:ext>
            </a:extLst>
          </p:cNvPr>
          <p:cNvSpPr/>
          <p:nvPr/>
        </p:nvSpPr>
        <p:spPr>
          <a:xfrm>
            <a:off x="457200" y="0"/>
            <a:ext cx="11506200" cy="1371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400" b="1" u="sng" dirty="0">
                <a:solidFill>
                  <a:srgbClr val="C00000"/>
                </a:solidFill>
              </a:rPr>
              <a:t>Nos vemos en Punta Cana del</a:t>
            </a:r>
          </a:p>
          <a:p>
            <a:pPr algn="ctr"/>
            <a:r>
              <a:rPr lang="es-CL" sz="4400" b="1" u="sng" dirty="0">
                <a:solidFill>
                  <a:srgbClr val="C00000"/>
                </a:solidFill>
              </a:rPr>
              <a:t> 08 al 11 de mayo 2025</a:t>
            </a:r>
            <a:endParaRPr lang="es-CL" sz="44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EDE16D8-A189-3606-915F-EEE03324EA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25" t="30000" r="43125" b="5555"/>
          <a:stretch/>
        </p:blipFill>
        <p:spPr>
          <a:xfrm>
            <a:off x="1752600" y="1524000"/>
            <a:ext cx="7315200" cy="5334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532E280-0D11-9F0B-42D7-5C6362EC17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4" t="27945" r="87309" b="54345"/>
          <a:stretch/>
        </p:blipFill>
        <p:spPr>
          <a:xfrm>
            <a:off x="9144000" y="2209800"/>
            <a:ext cx="2743201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722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5FA6E-01B9-1046-F492-F1173BE4C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A5908E1-9A6D-D65D-62D3-4AA89CA39822}"/>
              </a:ext>
            </a:extLst>
          </p:cNvPr>
          <p:cNvSpPr/>
          <p:nvPr/>
        </p:nvSpPr>
        <p:spPr>
          <a:xfrm>
            <a:off x="2133600" y="5257800"/>
            <a:ext cx="7184571" cy="609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b="1" u="sng" dirty="0">
                <a:solidFill>
                  <a:srgbClr val="C00000"/>
                </a:solidFill>
              </a:rPr>
              <a:t>Jornada sábado 12 de abril 2025</a:t>
            </a:r>
            <a:endParaRPr lang="es-CL" sz="3600" b="1" dirty="0"/>
          </a:p>
        </p:txBody>
      </p:sp>
      <p:pic>
        <p:nvPicPr>
          <p:cNvPr id="3074" name="Picture 2" descr="FIN&quot; (message à suivre conclusion présentation générique merci) vector de  Stock | Adobe Stock">
            <a:extLst>
              <a:ext uri="{FF2B5EF4-FFF2-40B4-BE49-F238E27FC236}">
                <a16:creationId xmlns:a16="http://schemas.microsoft.com/office/drawing/2014/main" id="{40ADBF84-454D-0933-141E-8D8EF93D4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685800"/>
            <a:ext cx="6400800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078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3580</TotalTime>
  <Words>2468</Words>
  <Application>Microsoft Office PowerPoint</Application>
  <PresentationFormat>Panorámica</PresentationFormat>
  <Paragraphs>348</Paragraphs>
  <Slides>89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89</vt:i4>
      </vt:variant>
    </vt:vector>
  </HeadingPairs>
  <TitlesOfParts>
    <vt:vector size="102" baseType="lpstr">
      <vt:lpstr>Abadi</vt:lpstr>
      <vt:lpstr>Aharoni</vt:lpstr>
      <vt:lpstr>Arial</vt:lpstr>
      <vt:lpstr>Arial</vt:lpstr>
      <vt:lpstr>Arial Black</vt:lpstr>
      <vt:lpstr>Calibri</vt:lpstr>
      <vt:lpstr>Candara</vt:lpstr>
      <vt:lpstr>Tw Cen MT</vt:lpstr>
      <vt:lpstr>Verdana</vt:lpstr>
      <vt:lpstr>Wingdings</vt:lpstr>
      <vt:lpstr>Wingdings 2</vt:lpstr>
      <vt:lpstr>Median</vt:lpstr>
      <vt:lpstr>1_Median</vt:lpstr>
      <vt:lpstr>                  Colegio dominicano de profesionales de enfermería  tercer precongreso </vt:lpstr>
      <vt:lpstr>Conferencia sobre COMUNICACIÓN Y PUBLICACIÓN CIENTÍFICA                                 12 de ABRIL de 2025 </vt:lpstr>
      <vt:lpstr>Fortalecer las competencias en la redacción de artículos científicos con el fin de garantizar la claridad, coherencia y rigurosidad en la comunicación de resultados de investigación</vt:lpstr>
      <vt:lpstr>Características de la información científica de hoy día</vt:lpstr>
      <vt:lpstr>Características de la información científica de hoy día  </vt:lpstr>
      <vt:lpstr>Como saber si un documento científico (paper) me sirve para mi investigación  </vt:lpstr>
      <vt:lpstr>Como saber si un documento científico (paper) me sirve para mi investigación  </vt:lpstr>
      <vt:lpstr>¿Como inicio el rescate de la literatura que requiero para mi investigación?  </vt:lpstr>
      <vt:lpstr>PUBLICACIÓN CIENTÍFICA y escritura científica   algunas recomendaciones…                                 12 de abril de 2025 </vt:lpstr>
      <vt:lpstr> [ Link ]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Consejos para iniciar publicación </vt:lpstr>
      <vt:lpstr>Consejos </vt:lpstr>
      <vt:lpstr>Presentación de PowerPoint</vt:lpstr>
      <vt:lpstr>Presentación de PowerPoint</vt:lpstr>
      <vt:lpstr>Cómo iniciar una publicación </vt:lpstr>
      <vt:lpstr>Revista… Tener presente!!!</vt:lpstr>
      <vt:lpstr>Me han leído?</vt:lpstr>
      <vt:lpstr>Me han citado mi paper?</vt:lpstr>
      <vt:lpstr>Qué debo hacer? Para que me  lean y me citen</vt:lpstr>
      <vt:lpstr>Secuencia para diseñar un manuscrito </vt:lpstr>
      <vt:lpstr>Titulo:</vt:lpstr>
      <vt:lpstr>Título:</vt:lpstr>
      <vt:lpstr>Título:</vt:lpstr>
      <vt:lpstr>Título: Cuantitativo </vt:lpstr>
      <vt:lpstr>Presentación de PowerPoint</vt:lpstr>
      <vt:lpstr>Resumen. Partes que lo integran </vt:lpstr>
      <vt:lpstr>Resumen. Partes que lo integran </vt:lpstr>
      <vt:lpstr>Resumen: Cuantitativo</vt:lpstr>
      <vt:lpstr>Presentación de PowerPoint</vt:lpstr>
      <vt:lpstr>INTRODUCCIÓN DE UN PAPER</vt:lpstr>
      <vt:lpstr>Introducción</vt:lpstr>
      <vt:lpstr>Introducción</vt:lpstr>
      <vt:lpstr>Introducción</vt:lpstr>
      <vt:lpstr>Introducción</vt:lpstr>
      <vt:lpstr>Introducción</vt:lpstr>
      <vt:lpstr>Introducción</vt:lpstr>
      <vt:lpstr>Introducción</vt:lpstr>
      <vt:lpstr>Introducción</vt:lpstr>
      <vt:lpstr>Metodología</vt:lpstr>
      <vt:lpstr>Metodología</vt:lpstr>
      <vt:lpstr>Metodología</vt:lpstr>
      <vt:lpstr>Metodología</vt:lpstr>
      <vt:lpstr>Metodología</vt:lpstr>
      <vt:lpstr>Metodología</vt:lpstr>
      <vt:lpstr>Resultados </vt:lpstr>
      <vt:lpstr>Resultados </vt:lpstr>
      <vt:lpstr>Resultados </vt:lpstr>
      <vt:lpstr>Resultados </vt:lpstr>
      <vt:lpstr>Resultados </vt:lpstr>
      <vt:lpstr>Resultados </vt:lpstr>
      <vt:lpstr>Resultados: Cualitativo</vt:lpstr>
      <vt:lpstr>Discusión</vt:lpstr>
      <vt:lpstr>Discusión</vt:lpstr>
      <vt:lpstr>Discusión</vt:lpstr>
      <vt:lpstr>Discusión</vt:lpstr>
      <vt:lpstr>Presentación de PowerPoint</vt:lpstr>
      <vt:lpstr>Presentación de PowerPoint</vt:lpstr>
      <vt:lpstr>Conclusiones </vt:lpstr>
      <vt:lpstr>Presentación de PowerPoint</vt:lpstr>
      <vt:lpstr>Presentación de PowerPoint</vt:lpstr>
      <vt:lpstr>Presentación de PowerPoint</vt:lpstr>
      <vt:lpstr>Presentación de PowerPoint</vt:lpstr>
      <vt:lpstr>Bibliografía </vt:lpstr>
      <vt:lpstr>Presentación de PowerPoint</vt:lpstr>
      <vt:lpstr>¿Hay barreras para publicar?</vt:lpstr>
      <vt:lpstr>Presentación de PowerPoint</vt:lpstr>
      <vt:lpstr>Presentación de PowerPoint</vt:lpstr>
      <vt:lpstr>Cómo escribir un artículo de investigación…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análisis de articulo</dc:title>
  <dc:creator>Alejandra Araya</dc:creator>
  <cp:lastModifiedBy>JOSÉ ROLANDO SÁNCHEZ RODRÍGUEZ</cp:lastModifiedBy>
  <cp:revision>151</cp:revision>
  <dcterms:created xsi:type="dcterms:W3CDTF">2012-07-28T23:57:52Z</dcterms:created>
  <dcterms:modified xsi:type="dcterms:W3CDTF">2025-04-12T03:18:24Z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4e9a4a-eb20-4aad-9a64-8872817c1a6f_Enabled">
    <vt:lpwstr>true</vt:lpwstr>
  </property>
  <property fmtid="{D5CDD505-2E9C-101B-9397-08002B2CF9AE}" pid="3" name="MSIP_Label_9f4e9a4a-eb20-4aad-9a64-8872817c1a6f_SetDate">
    <vt:lpwstr>2024-08-13T15:58:18Z</vt:lpwstr>
  </property>
  <property fmtid="{D5CDD505-2E9C-101B-9397-08002B2CF9AE}" pid="4" name="MSIP_Label_9f4e9a4a-eb20-4aad-9a64-8872817c1a6f_Method">
    <vt:lpwstr>Standard</vt:lpwstr>
  </property>
  <property fmtid="{D5CDD505-2E9C-101B-9397-08002B2CF9AE}" pid="5" name="MSIP_Label_9f4e9a4a-eb20-4aad-9a64-8872817c1a6f_Name">
    <vt:lpwstr>defa4170-0d19-0005-0004-bc88714345d2</vt:lpwstr>
  </property>
  <property fmtid="{D5CDD505-2E9C-101B-9397-08002B2CF9AE}" pid="6" name="MSIP_Label_9f4e9a4a-eb20-4aad-9a64-8872817c1a6f_SiteId">
    <vt:lpwstr>7a599002-001c-432c-846e-1ddca9f6b299</vt:lpwstr>
  </property>
  <property fmtid="{D5CDD505-2E9C-101B-9397-08002B2CF9AE}" pid="7" name="MSIP_Label_9f4e9a4a-eb20-4aad-9a64-8872817c1a6f_ActionId">
    <vt:lpwstr>678acc9b-a1e7-4fb9-b756-21da3c054764</vt:lpwstr>
  </property>
  <property fmtid="{D5CDD505-2E9C-101B-9397-08002B2CF9AE}" pid="8" name="MSIP_Label_9f4e9a4a-eb20-4aad-9a64-8872817c1a6f_ContentBits">
    <vt:lpwstr>0</vt:lpwstr>
  </property>
</Properties>
</file>